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706100"/>
  <p:notesSz cx="7556500" cy="10706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608" y="-18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8891"/>
            <a:ext cx="6423025" cy="22482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5416"/>
            <a:ext cx="5289550" cy="2676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62403"/>
            <a:ext cx="3287077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62403"/>
            <a:ext cx="3287077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758439" y="3136265"/>
            <a:ext cx="661670" cy="66294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3838575"/>
            <a:ext cx="7557770" cy="68580"/>
          </a:xfrm>
          <a:custGeom>
            <a:avLst/>
            <a:gdLst/>
            <a:ahLst/>
            <a:cxnLst/>
            <a:rect l="l" t="t" r="r" b="b"/>
            <a:pathLst>
              <a:path w="7557770" h="68579">
                <a:moveTo>
                  <a:pt x="7557770" y="0"/>
                </a:moveTo>
                <a:lnTo>
                  <a:pt x="0" y="0"/>
                </a:lnTo>
                <a:lnTo>
                  <a:pt x="0" y="68579"/>
                </a:lnTo>
                <a:lnTo>
                  <a:pt x="7557770" y="68579"/>
                </a:lnTo>
                <a:lnTo>
                  <a:pt x="7557770" y="0"/>
                </a:lnTo>
                <a:close/>
              </a:path>
            </a:pathLst>
          </a:custGeom>
          <a:solidFill>
            <a:srgbClr val="D1E1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907155"/>
            <a:ext cx="7556500" cy="142875"/>
          </a:xfrm>
          <a:custGeom>
            <a:avLst/>
            <a:gdLst/>
            <a:ahLst/>
            <a:cxnLst/>
            <a:rect l="l" t="t" r="r" b="b"/>
            <a:pathLst>
              <a:path w="7556500" h="142875">
                <a:moveTo>
                  <a:pt x="0" y="142875"/>
                </a:moveTo>
                <a:lnTo>
                  <a:pt x="7556500" y="142875"/>
                </a:lnTo>
                <a:lnTo>
                  <a:pt x="7556500" y="0"/>
                </a:lnTo>
                <a:lnTo>
                  <a:pt x="0" y="0"/>
                </a:lnTo>
                <a:lnTo>
                  <a:pt x="0" y="142875"/>
                </a:lnTo>
                <a:close/>
              </a:path>
            </a:pathLst>
          </a:custGeom>
          <a:solidFill>
            <a:srgbClr val="2C73A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6678" y="3221990"/>
            <a:ext cx="1976247" cy="49974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84320" y="3165348"/>
            <a:ext cx="691514" cy="606551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435600" y="3171190"/>
            <a:ext cx="2028190" cy="582295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0" y="0"/>
            <a:ext cx="7556500" cy="143510"/>
          </a:xfrm>
          <a:custGeom>
            <a:avLst/>
            <a:gdLst/>
            <a:ahLst/>
            <a:cxnLst/>
            <a:rect l="l" t="t" r="r" b="b"/>
            <a:pathLst>
              <a:path w="7556500" h="143510">
                <a:moveTo>
                  <a:pt x="7556500" y="0"/>
                </a:moveTo>
                <a:lnTo>
                  <a:pt x="0" y="0"/>
                </a:lnTo>
                <a:lnTo>
                  <a:pt x="0" y="143509"/>
                </a:lnTo>
                <a:lnTo>
                  <a:pt x="7556500" y="143509"/>
                </a:lnTo>
                <a:lnTo>
                  <a:pt x="7556500" y="0"/>
                </a:lnTo>
                <a:close/>
              </a:path>
            </a:pathLst>
          </a:custGeom>
          <a:solidFill>
            <a:srgbClr val="2C73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142875"/>
            <a:ext cx="7556500" cy="73025"/>
          </a:xfrm>
          <a:custGeom>
            <a:avLst/>
            <a:gdLst/>
            <a:ahLst/>
            <a:cxnLst/>
            <a:rect l="l" t="t" r="r" b="b"/>
            <a:pathLst>
              <a:path w="7556500" h="73025">
                <a:moveTo>
                  <a:pt x="7556500" y="0"/>
                </a:moveTo>
                <a:lnTo>
                  <a:pt x="0" y="0"/>
                </a:lnTo>
                <a:lnTo>
                  <a:pt x="0" y="73025"/>
                </a:lnTo>
                <a:lnTo>
                  <a:pt x="7556500" y="73025"/>
                </a:lnTo>
                <a:lnTo>
                  <a:pt x="7556500" y="0"/>
                </a:lnTo>
                <a:close/>
              </a:path>
            </a:pathLst>
          </a:custGeom>
          <a:solidFill>
            <a:srgbClr val="D1E1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995045"/>
            <a:ext cx="7556500" cy="2096770"/>
          </a:xfrm>
          <a:custGeom>
            <a:avLst/>
            <a:gdLst/>
            <a:ahLst/>
            <a:cxnLst/>
            <a:rect l="l" t="t" r="r" b="b"/>
            <a:pathLst>
              <a:path w="7556500" h="2096770">
                <a:moveTo>
                  <a:pt x="7556500" y="0"/>
                </a:moveTo>
                <a:lnTo>
                  <a:pt x="0" y="0"/>
                </a:lnTo>
                <a:lnTo>
                  <a:pt x="0" y="2096770"/>
                </a:lnTo>
                <a:lnTo>
                  <a:pt x="7556500" y="2096770"/>
                </a:lnTo>
                <a:lnTo>
                  <a:pt x="7556500" y="0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18335" y="2221865"/>
            <a:ext cx="863600" cy="864235"/>
          </a:xfrm>
          <a:custGeom>
            <a:avLst/>
            <a:gdLst/>
            <a:ahLst/>
            <a:cxnLst/>
            <a:rect l="l" t="t" r="r" b="b"/>
            <a:pathLst>
              <a:path w="863600" h="864235">
                <a:moveTo>
                  <a:pt x="431800" y="0"/>
                </a:moveTo>
                <a:lnTo>
                  <a:pt x="0" y="0"/>
                </a:lnTo>
                <a:lnTo>
                  <a:pt x="0" y="864235"/>
                </a:lnTo>
                <a:lnTo>
                  <a:pt x="431800" y="864235"/>
                </a:lnTo>
                <a:lnTo>
                  <a:pt x="478789" y="861695"/>
                </a:lnTo>
                <a:lnTo>
                  <a:pt x="524509" y="854075"/>
                </a:lnTo>
                <a:lnTo>
                  <a:pt x="568325" y="842010"/>
                </a:lnTo>
                <a:lnTo>
                  <a:pt x="610234" y="825500"/>
                </a:lnTo>
                <a:lnTo>
                  <a:pt x="649604" y="805180"/>
                </a:lnTo>
                <a:lnTo>
                  <a:pt x="687069" y="781050"/>
                </a:lnTo>
                <a:lnTo>
                  <a:pt x="721359" y="753110"/>
                </a:lnTo>
                <a:lnTo>
                  <a:pt x="752475" y="721360"/>
                </a:lnTo>
                <a:lnTo>
                  <a:pt x="780414" y="687070"/>
                </a:lnTo>
                <a:lnTo>
                  <a:pt x="804544" y="650240"/>
                </a:lnTo>
                <a:lnTo>
                  <a:pt x="825500" y="610235"/>
                </a:lnTo>
                <a:lnTo>
                  <a:pt x="842009" y="568960"/>
                </a:lnTo>
                <a:lnTo>
                  <a:pt x="854075" y="524510"/>
                </a:lnTo>
                <a:lnTo>
                  <a:pt x="861059" y="479425"/>
                </a:lnTo>
                <a:lnTo>
                  <a:pt x="863600" y="431800"/>
                </a:lnTo>
                <a:lnTo>
                  <a:pt x="861059" y="384810"/>
                </a:lnTo>
                <a:lnTo>
                  <a:pt x="854075" y="339725"/>
                </a:lnTo>
                <a:lnTo>
                  <a:pt x="842009" y="295275"/>
                </a:lnTo>
                <a:lnTo>
                  <a:pt x="825500" y="254000"/>
                </a:lnTo>
                <a:lnTo>
                  <a:pt x="804544" y="213995"/>
                </a:lnTo>
                <a:lnTo>
                  <a:pt x="780414" y="177165"/>
                </a:lnTo>
                <a:lnTo>
                  <a:pt x="752475" y="142875"/>
                </a:lnTo>
                <a:lnTo>
                  <a:pt x="721359" y="111125"/>
                </a:lnTo>
                <a:lnTo>
                  <a:pt x="687069" y="83185"/>
                </a:lnTo>
                <a:lnTo>
                  <a:pt x="649604" y="59055"/>
                </a:lnTo>
                <a:lnTo>
                  <a:pt x="610234" y="38735"/>
                </a:lnTo>
                <a:lnTo>
                  <a:pt x="568325" y="22225"/>
                </a:lnTo>
                <a:lnTo>
                  <a:pt x="524509" y="10160"/>
                </a:lnTo>
                <a:lnTo>
                  <a:pt x="478789" y="2540"/>
                </a:lnTo>
                <a:lnTo>
                  <a:pt x="431800" y="0"/>
                </a:lnTo>
                <a:close/>
              </a:path>
            </a:pathLst>
          </a:custGeom>
          <a:solidFill>
            <a:srgbClr val="74ACD9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075304" y="2221865"/>
            <a:ext cx="3174365" cy="864235"/>
          </a:xfrm>
          <a:custGeom>
            <a:avLst/>
            <a:gdLst/>
            <a:ahLst/>
            <a:cxnLst/>
            <a:rect l="l" t="t" r="r" b="b"/>
            <a:pathLst>
              <a:path w="3174365" h="864235">
                <a:moveTo>
                  <a:pt x="431799" y="0"/>
                </a:moveTo>
                <a:lnTo>
                  <a:pt x="384809" y="2540"/>
                </a:lnTo>
                <a:lnTo>
                  <a:pt x="339724" y="10160"/>
                </a:lnTo>
                <a:lnTo>
                  <a:pt x="295274" y="22225"/>
                </a:lnTo>
                <a:lnTo>
                  <a:pt x="253999" y="38735"/>
                </a:lnTo>
                <a:lnTo>
                  <a:pt x="213994" y="59055"/>
                </a:lnTo>
                <a:lnTo>
                  <a:pt x="177165" y="83185"/>
                </a:lnTo>
                <a:lnTo>
                  <a:pt x="142875" y="111125"/>
                </a:lnTo>
                <a:lnTo>
                  <a:pt x="111125" y="142875"/>
                </a:lnTo>
                <a:lnTo>
                  <a:pt x="83184" y="177165"/>
                </a:lnTo>
                <a:lnTo>
                  <a:pt x="59055" y="213995"/>
                </a:lnTo>
                <a:lnTo>
                  <a:pt x="38734" y="254000"/>
                </a:lnTo>
                <a:lnTo>
                  <a:pt x="22225" y="295275"/>
                </a:lnTo>
                <a:lnTo>
                  <a:pt x="10159" y="339725"/>
                </a:lnTo>
                <a:lnTo>
                  <a:pt x="2539" y="384810"/>
                </a:lnTo>
                <a:lnTo>
                  <a:pt x="0" y="431800"/>
                </a:lnTo>
                <a:lnTo>
                  <a:pt x="2539" y="479425"/>
                </a:lnTo>
                <a:lnTo>
                  <a:pt x="10159" y="524510"/>
                </a:lnTo>
                <a:lnTo>
                  <a:pt x="22225" y="568960"/>
                </a:lnTo>
                <a:lnTo>
                  <a:pt x="38734" y="610235"/>
                </a:lnTo>
                <a:lnTo>
                  <a:pt x="59055" y="650240"/>
                </a:lnTo>
                <a:lnTo>
                  <a:pt x="83184" y="687070"/>
                </a:lnTo>
                <a:lnTo>
                  <a:pt x="111125" y="721360"/>
                </a:lnTo>
                <a:lnTo>
                  <a:pt x="142875" y="753110"/>
                </a:lnTo>
                <a:lnTo>
                  <a:pt x="177165" y="781050"/>
                </a:lnTo>
                <a:lnTo>
                  <a:pt x="213994" y="805180"/>
                </a:lnTo>
                <a:lnTo>
                  <a:pt x="253999" y="825500"/>
                </a:lnTo>
                <a:lnTo>
                  <a:pt x="295274" y="842010"/>
                </a:lnTo>
                <a:lnTo>
                  <a:pt x="339724" y="854075"/>
                </a:lnTo>
                <a:lnTo>
                  <a:pt x="384809" y="861695"/>
                </a:lnTo>
                <a:lnTo>
                  <a:pt x="431799" y="864235"/>
                </a:lnTo>
                <a:lnTo>
                  <a:pt x="479424" y="861695"/>
                </a:lnTo>
                <a:lnTo>
                  <a:pt x="524509" y="854075"/>
                </a:lnTo>
                <a:lnTo>
                  <a:pt x="568959" y="842010"/>
                </a:lnTo>
                <a:lnTo>
                  <a:pt x="610234" y="825500"/>
                </a:lnTo>
                <a:lnTo>
                  <a:pt x="650240" y="805180"/>
                </a:lnTo>
                <a:lnTo>
                  <a:pt x="687069" y="781050"/>
                </a:lnTo>
                <a:lnTo>
                  <a:pt x="721359" y="753110"/>
                </a:lnTo>
                <a:lnTo>
                  <a:pt x="753109" y="721360"/>
                </a:lnTo>
                <a:lnTo>
                  <a:pt x="781049" y="687070"/>
                </a:lnTo>
                <a:lnTo>
                  <a:pt x="805180" y="650240"/>
                </a:lnTo>
                <a:lnTo>
                  <a:pt x="825499" y="610235"/>
                </a:lnTo>
                <a:lnTo>
                  <a:pt x="842009" y="568960"/>
                </a:lnTo>
                <a:lnTo>
                  <a:pt x="854074" y="524510"/>
                </a:lnTo>
                <a:lnTo>
                  <a:pt x="861694" y="479425"/>
                </a:lnTo>
                <a:lnTo>
                  <a:pt x="864234" y="431800"/>
                </a:lnTo>
                <a:lnTo>
                  <a:pt x="861694" y="384810"/>
                </a:lnTo>
                <a:lnTo>
                  <a:pt x="854074" y="339725"/>
                </a:lnTo>
                <a:lnTo>
                  <a:pt x="842009" y="295275"/>
                </a:lnTo>
                <a:lnTo>
                  <a:pt x="825499" y="254000"/>
                </a:lnTo>
                <a:lnTo>
                  <a:pt x="805180" y="213995"/>
                </a:lnTo>
                <a:lnTo>
                  <a:pt x="781049" y="177165"/>
                </a:lnTo>
                <a:lnTo>
                  <a:pt x="753109" y="142875"/>
                </a:lnTo>
                <a:lnTo>
                  <a:pt x="721359" y="111125"/>
                </a:lnTo>
                <a:lnTo>
                  <a:pt x="687069" y="83185"/>
                </a:lnTo>
                <a:lnTo>
                  <a:pt x="650240" y="59055"/>
                </a:lnTo>
                <a:lnTo>
                  <a:pt x="610234" y="38735"/>
                </a:lnTo>
                <a:lnTo>
                  <a:pt x="568959" y="22225"/>
                </a:lnTo>
                <a:lnTo>
                  <a:pt x="524509" y="10160"/>
                </a:lnTo>
                <a:lnTo>
                  <a:pt x="479424" y="2540"/>
                </a:lnTo>
                <a:lnTo>
                  <a:pt x="431799" y="0"/>
                </a:lnTo>
                <a:close/>
              </a:path>
              <a:path w="3174365" h="864235">
                <a:moveTo>
                  <a:pt x="2743199" y="0"/>
                </a:moveTo>
                <a:lnTo>
                  <a:pt x="2696210" y="2540"/>
                </a:lnTo>
                <a:lnTo>
                  <a:pt x="2650490" y="10160"/>
                </a:lnTo>
                <a:lnTo>
                  <a:pt x="2606674" y="22225"/>
                </a:lnTo>
                <a:lnTo>
                  <a:pt x="2564765" y="38735"/>
                </a:lnTo>
                <a:lnTo>
                  <a:pt x="2525395" y="59055"/>
                </a:lnTo>
                <a:lnTo>
                  <a:pt x="2488565" y="83185"/>
                </a:lnTo>
                <a:lnTo>
                  <a:pt x="2454274" y="111125"/>
                </a:lnTo>
                <a:lnTo>
                  <a:pt x="2423160" y="142875"/>
                </a:lnTo>
                <a:lnTo>
                  <a:pt x="2395220" y="177165"/>
                </a:lnTo>
                <a:lnTo>
                  <a:pt x="2371090" y="213995"/>
                </a:lnTo>
                <a:lnTo>
                  <a:pt x="2350135" y="254000"/>
                </a:lnTo>
                <a:lnTo>
                  <a:pt x="2334260" y="295275"/>
                </a:lnTo>
                <a:lnTo>
                  <a:pt x="2322195" y="339725"/>
                </a:lnTo>
                <a:lnTo>
                  <a:pt x="2314574" y="384810"/>
                </a:lnTo>
                <a:lnTo>
                  <a:pt x="2312035" y="431800"/>
                </a:lnTo>
                <a:lnTo>
                  <a:pt x="2314574" y="479425"/>
                </a:lnTo>
                <a:lnTo>
                  <a:pt x="2322195" y="524510"/>
                </a:lnTo>
                <a:lnTo>
                  <a:pt x="2334260" y="568960"/>
                </a:lnTo>
                <a:lnTo>
                  <a:pt x="2350135" y="610235"/>
                </a:lnTo>
                <a:lnTo>
                  <a:pt x="2371090" y="650240"/>
                </a:lnTo>
                <a:lnTo>
                  <a:pt x="2395220" y="687070"/>
                </a:lnTo>
                <a:lnTo>
                  <a:pt x="2423160" y="721360"/>
                </a:lnTo>
                <a:lnTo>
                  <a:pt x="2454274" y="753110"/>
                </a:lnTo>
                <a:lnTo>
                  <a:pt x="2488565" y="781050"/>
                </a:lnTo>
                <a:lnTo>
                  <a:pt x="2525395" y="805180"/>
                </a:lnTo>
                <a:lnTo>
                  <a:pt x="2564765" y="825500"/>
                </a:lnTo>
                <a:lnTo>
                  <a:pt x="2606674" y="842010"/>
                </a:lnTo>
                <a:lnTo>
                  <a:pt x="2650490" y="854075"/>
                </a:lnTo>
                <a:lnTo>
                  <a:pt x="2696210" y="861695"/>
                </a:lnTo>
                <a:lnTo>
                  <a:pt x="2743199" y="864235"/>
                </a:lnTo>
                <a:lnTo>
                  <a:pt x="2790190" y="861695"/>
                </a:lnTo>
                <a:lnTo>
                  <a:pt x="2835910" y="854075"/>
                </a:lnTo>
                <a:lnTo>
                  <a:pt x="2879724" y="842010"/>
                </a:lnTo>
                <a:lnTo>
                  <a:pt x="2920999" y="825500"/>
                </a:lnTo>
                <a:lnTo>
                  <a:pt x="2961005" y="805180"/>
                </a:lnTo>
                <a:lnTo>
                  <a:pt x="2997835" y="781050"/>
                </a:lnTo>
                <a:lnTo>
                  <a:pt x="3032124" y="753110"/>
                </a:lnTo>
                <a:lnTo>
                  <a:pt x="3063240" y="721360"/>
                </a:lnTo>
                <a:lnTo>
                  <a:pt x="3091180" y="687070"/>
                </a:lnTo>
                <a:lnTo>
                  <a:pt x="3115310" y="650240"/>
                </a:lnTo>
                <a:lnTo>
                  <a:pt x="3135630" y="610235"/>
                </a:lnTo>
                <a:lnTo>
                  <a:pt x="3152140" y="568960"/>
                </a:lnTo>
                <a:lnTo>
                  <a:pt x="3164205" y="524510"/>
                </a:lnTo>
                <a:lnTo>
                  <a:pt x="3171824" y="479425"/>
                </a:lnTo>
                <a:lnTo>
                  <a:pt x="3174365" y="431800"/>
                </a:lnTo>
                <a:lnTo>
                  <a:pt x="3171824" y="384810"/>
                </a:lnTo>
                <a:lnTo>
                  <a:pt x="3164205" y="339725"/>
                </a:lnTo>
                <a:lnTo>
                  <a:pt x="3152140" y="295275"/>
                </a:lnTo>
                <a:lnTo>
                  <a:pt x="3135630" y="254000"/>
                </a:lnTo>
                <a:lnTo>
                  <a:pt x="3115310" y="213995"/>
                </a:lnTo>
                <a:lnTo>
                  <a:pt x="3091180" y="177165"/>
                </a:lnTo>
                <a:lnTo>
                  <a:pt x="3063240" y="142875"/>
                </a:lnTo>
                <a:lnTo>
                  <a:pt x="3032124" y="111125"/>
                </a:lnTo>
                <a:lnTo>
                  <a:pt x="2997835" y="83185"/>
                </a:lnTo>
                <a:lnTo>
                  <a:pt x="2961005" y="59055"/>
                </a:lnTo>
                <a:lnTo>
                  <a:pt x="2920999" y="38735"/>
                </a:lnTo>
                <a:lnTo>
                  <a:pt x="2879724" y="22225"/>
                </a:lnTo>
                <a:lnTo>
                  <a:pt x="2835910" y="10160"/>
                </a:lnTo>
                <a:lnTo>
                  <a:pt x="2790190" y="2540"/>
                </a:lnTo>
                <a:lnTo>
                  <a:pt x="2743199" y="0"/>
                </a:lnTo>
                <a:close/>
              </a:path>
            </a:pathLst>
          </a:custGeom>
          <a:solidFill>
            <a:srgbClr val="74ACD9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230370" y="2221865"/>
            <a:ext cx="864235" cy="864235"/>
          </a:xfrm>
          <a:custGeom>
            <a:avLst/>
            <a:gdLst/>
            <a:ahLst/>
            <a:cxnLst/>
            <a:rect l="l" t="t" r="r" b="b"/>
            <a:pathLst>
              <a:path w="864235" h="864235">
                <a:moveTo>
                  <a:pt x="432434" y="0"/>
                </a:moveTo>
                <a:lnTo>
                  <a:pt x="385444" y="2540"/>
                </a:lnTo>
                <a:lnTo>
                  <a:pt x="339725" y="10160"/>
                </a:lnTo>
                <a:lnTo>
                  <a:pt x="295909" y="22225"/>
                </a:lnTo>
                <a:lnTo>
                  <a:pt x="254000" y="38735"/>
                </a:lnTo>
                <a:lnTo>
                  <a:pt x="213994" y="59055"/>
                </a:lnTo>
                <a:lnTo>
                  <a:pt x="177164" y="83185"/>
                </a:lnTo>
                <a:lnTo>
                  <a:pt x="142875" y="111125"/>
                </a:lnTo>
                <a:lnTo>
                  <a:pt x="111759" y="142875"/>
                </a:lnTo>
                <a:lnTo>
                  <a:pt x="83819" y="177165"/>
                </a:lnTo>
                <a:lnTo>
                  <a:pt x="59054" y="213995"/>
                </a:lnTo>
                <a:lnTo>
                  <a:pt x="38734" y="254000"/>
                </a:lnTo>
                <a:lnTo>
                  <a:pt x="22225" y="295275"/>
                </a:lnTo>
                <a:lnTo>
                  <a:pt x="10159" y="339725"/>
                </a:lnTo>
                <a:lnTo>
                  <a:pt x="2539" y="384810"/>
                </a:lnTo>
                <a:lnTo>
                  <a:pt x="0" y="431800"/>
                </a:lnTo>
                <a:lnTo>
                  <a:pt x="2539" y="479425"/>
                </a:lnTo>
                <a:lnTo>
                  <a:pt x="10159" y="524510"/>
                </a:lnTo>
                <a:lnTo>
                  <a:pt x="22225" y="568960"/>
                </a:lnTo>
                <a:lnTo>
                  <a:pt x="38734" y="610235"/>
                </a:lnTo>
                <a:lnTo>
                  <a:pt x="59054" y="650240"/>
                </a:lnTo>
                <a:lnTo>
                  <a:pt x="83819" y="687070"/>
                </a:lnTo>
                <a:lnTo>
                  <a:pt x="111759" y="721360"/>
                </a:lnTo>
                <a:lnTo>
                  <a:pt x="142875" y="753110"/>
                </a:lnTo>
                <a:lnTo>
                  <a:pt x="177164" y="781050"/>
                </a:lnTo>
                <a:lnTo>
                  <a:pt x="213994" y="805180"/>
                </a:lnTo>
                <a:lnTo>
                  <a:pt x="254000" y="825500"/>
                </a:lnTo>
                <a:lnTo>
                  <a:pt x="295909" y="842010"/>
                </a:lnTo>
                <a:lnTo>
                  <a:pt x="339725" y="854075"/>
                </a:lnTo>
                <a:lnTo>
                  <a:pt x="385444" y="861695"/>
                </a:lnTo>
                <a:lnTo>
                  <a:pt x="432434" y="864235"/>
                </a:lnTo>
                <a:lnTo>
                  <a:pt x="479425" y="861695"/>
                </a:lnTo>
                <a:lnTo>
                  <a:pt x="525144" y="854075"/>
                </a:lnTo>
                <a:lnTo>
                  <a:pt x="568959" y="842010"/>
                </a:lnTo>
                <a:lnTo>
                  <a:pt x="610869" y="825500"/>
                </a:lnTo>
                <a:lnTo>
                  <a:pt x="650239" y="805180"/>
                </a:lnTo>
                <a:lnTo>
                  <a:pt x="687069" y="781050"/>
                </a:lnTo>
                <a:lnTo>
                  <a:pt x="721994" y="753110"/>
                </a:lnTo>
                <a:lnTo>
                  <a:pt x="753109" y="721360"/>
                </a:lnTo>
                <a:lnTo>
                  <a:pt x="781050" y="687070"/>
                </a:lnTo>
                <a:lnTo>
                  <a:pt x="805179" y="650240"/>
                </a:lnTo>
                <a:lnTo>
                  <a:pt x="825500" y="610235"/>
                </a:lnTo>
                <a:lnTo>
                  <a:pt x="842009" y="568960"/>
                </a:lnTo>
                <a:lnTo>
                  <a:pt x="854075" y="524510"/>
                </a:lnTo>
                <a:lnTo>
                  <a:pt x="861694" y="479425"/>
                </a:lnTo>
                <a:lnTo>
                  <a:pt x="864234" y="431800"/>
                </a:lnTo>
                <a:lnTo>
                  <a:pt x="861694" y="384810"/>
                </a:lnTo>
                <a:lnTo>
                  <a:pt x="854075" y="339725"/>
                </a:lnTo>
                <a:lnTo>
                  <a:pt x="842009" y="295275"/>
                </a:lnTo>
                <a:lnTo>
                  <a:pt x="825500" y="254000"/>
                </a:lnTo>
                <a:lnTo>
                  <a:pt x="805179" y="213995"/>
                </a:lnTo>
                <a:lnTo>
                  <a:pt x="781050" y="177165"/>
                </a:lnTo>
                <a:lnTo>
                  <a:pt x="753109" y="142875"/>
                </a:lnTo>
                <a:lnTo>
                  <a:pt x="721994" y="111125"/>
                </a:lnTo>
                <a:lnTo>
                  <a:pt x="687069" y="83185"/>
                </a:lnTo>
                <a:lnTo>
                  <a:pt x="650239" y="59055"/>
                </a:lnTo>
                <a:lnTo>
                  <a:pt x="610869" y="38735"/>
                </a:lnTo>
                <a:lnTo>
                  <a:pt x="568959" y="22225"/>
                </a:lnTo>
                <a:lnTo>
                  <a:pt x="525144" y="10160"/>
                </a:lnTo>
                <a:lnTo>
                  <a:pt x="479425" y="2540"/>
                </a:lnTo>
                <a:lnTo>
                  <a:pt x="432434" y="0"/>
                </a:lnTo>
                <a:close/>
              </a:path>
            </a:pathLst>
          </a:custGeom>
          <a:solidFill>
            <a:srgbClr val="74ACD9">
              <a:alpha val="8980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6542405" y="2221865"/>
            <a:ext cx="925194" cy="864235"/>
          </a:xfrm>
          <a:custGeom>
            <a:avLst/>
            <a:gdLst/>
            <a:ahLst/>
            <a:cxnLst/>
            <a:rect l="l" t="t" r="r" b="b"/>
            <a:pathLst>
              <a:path w="925195" h="864235">
                <a:moveTo>
                  <a:pt x="925195" y="0"/>
                </a:moveTo>
                <a:lnTo>
                  <a:pt x="462279" y="0"/>
                </a:lnTo>
                <a:lnTo>
                  <a:pt x="412115" y="2540"/>
                </a:lnTo>
                <a:lnTo>
                  <a:pt x="363220" y="10160"/>
                </a:lnTo>
                <a:lnTo>
                  <a:pt x="316229" y="22225"/>
                </a:lnTo>
                <a:lnTo>
                  <a:pt x="271779" y="38735"/>
                </a:lnTo>
                <a:lnTo>
                  <a:pt x="229235" y="59055"/>
                </a:lnTo>
                <a:lnTo>
                  <a:pt x="189229" y="83185"/>
                </a:lnTo>
                <a:lnTo>
                  <a:pt x="153035" y="111125"/>
                </a:lnTo>
                <a:lnTo>
                  <a:pt x="119379" y="142875"/>
                </a:lnTo>
                <a:lnTo>
                  <a:pt x="89535" y="177165"/>
                </a:lnTo>
                <a:lnTo>
                  <a:pt x="63500" y="213995"/>
                </a:lnTo>
                <a:lnTo>
                  <a:pt x="41275" y="254000"/>
                </a:lnTo>
                <a:lnTo>
                  <a:pt x="23495" y="295275"/>
                </a:lnTo>
                <a:lnTo>
                  <a:pt x="10795" y="339725"/>
                </a:lnTo>
                <a:lnTo>
                  <a:pt x="2540" y="384810"/>
                </a:lnTo>
                <a:lnTo>
                  <a:pt x="0" y="431800"/>
                </a:lnTo>
                <a:lnTo>
                  <a:pt x="2540" y="479425"/>
                </a:lnTo>
                <a:lnTo>
                  <a:pt x="10795" y="524510"/>
                </a:lnTo>
                <a:lnTo>
                  <a:pt x="23495" y="568960"/>
                </a:lnTo>
                <a:lnTo>
                  <a:pt x="41275" y="610235"/>
                </a:lnTo>
                <a:lnTo>
                  <a:pt x="63500" y="650240"/>
                </a:lnTo>
                <a:lnTo>
                  <a:pt x="89535" y="687070"/>
                </a:lnTo>
                <a:lnTo>
                  <a:pt x="119379" y="721360"/>
                </a:lnTo>
                <a:lnTo>
                  <a:pt x="153035" y="753110"/>
                </a:lnTo>
                <a:lnTo>
                  <a:pt x="189229" y="781050"/>
                </a:lnTo>
                <a:lnTo>
                  <a:pt x="229235" y="805180"/>
                </a:lnTo>
                <a:lnTo>
                  <a:pt x="271779" y="825500"/>
                </a:lnTo>
                <a:lnTo>
                  <a:pt x="316229" y="842010"/>
                </a:lnTo>
                <a:lnTo>
                  <a:pt x="363220" y="854075"/>
                </a:lnTo>
                <a:lnTo>
                  <a:pt x="412115" y="861695"/>
                </a:lnTo>
                <a:lnTo>
                  <a:pt x="462279" y="864235"/>
                </a:lnTo>
                <a:lnTo>
                  <a:pt x="925195" y="864235"/>
                </a:lnTo>
                <a:lnTo>
                  <a:pt x="925195" y="0"/>
                </a:lnTo>
                <a:close/>
              </a:path>
            </a:pathLst>
          </a:custGeom>
          <a:solidFill>
            <a:srgbClr val="74ACD9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422650" y="10160"/>
            <a:ext cx="1934210" cy="1013459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65735" y="309245"/>
            <a:ext cx="1298575" cy="596265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35609" y="1167130"/>
            <a:ext cx="1079500" cy="1080770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6084570" y="8786495"/>
            <a:ext cx="1418590" cy="280035"/>
          </a:xfrm>
          <a:custGeom>
            <a:avLst/>
            <a:gdLst/>
            <a:ahLst/>
            <a:cxnLst/>
            <a:rect l="l" t="t" r="r" b="b"/>
            <a:pathLst>
              <a:path w="1418590" h="280034">
                <a:moveTo>
                  <a:pt x="1372870" y="0"/>
                </a:moveTo>
                <a:lnTo>
                  <a:pt x="46354" y="0"/>
                </a:lnTo>
                <a:lnTo>
                  <a:pt x="27939" y="3809"/>
                </a:lnTo>
                <a:lnTo>
                  <a:pt x="13334" y="13969"/>
                </a:lnTo>
                <a:lnTo>
                  <a:pt x="3809" y="28574"/>
                </a:lnTo>
                <a:lnTo>
                  <a:pt x="0" y="46989"/>
                </a:lnTo>
                <a:lnTo>
                  <a:pt x="0" y="233679"/>
                </a:lnTo>
                <a:lnTo>
                  <a:pt x="3809" y="251459"/>
                </a:lnTo>
                <a:lnTo>
                  <a:pt x="13334" y="266699"/>
                </a:lnTo>
                <a:lnTo>
                  <a:pt x="27939" y="276224"/>
                </a:lnTo>
                <a:lnTo>
                  <a:pt x="46354" y="280034"/>
                </a:lnTo>
                <a:lnTo>
                  <a:pt x="1372870" y="280034"/>
                </a:lnTo>
                <a:lnTo>
                  <a:pt x="1390650" y="276224"/>
                </a:lnTo>
                <a:lnTo>
                  <a:pt x="1405254" y="266699"/>
                </a:lnTo>
                <a:lnTo>
                  <a:pt x="1415414" y="251459"/>
                </a:lnTo>
                <a:lnTo>
                  <a:pt x="1418589" y="233679"/>
                </a:lnTo>
                <a:lnTo>
                  <a:pt x="1418589" y="46989"/>
                </a:lnTo>
                <a:lnTo>
                  <a:pt x="1415414" y="28574"/>
                </a:lnTo>
                <a:lnTo>
                  <a:pt x="1405254" y="13969"/>
                </a:lnTo>
                <a:lnTo>
                  <a:pt x="1390650" y="3809"/>
                </a:lnTo>
                <a:lnTo>
                  <a:pt x="1372870" y="0"/>
                </a:lnTo>
                <a:close/>
              </a:path>
            </a:pathLst>
          </a:custGeom>
          <a:solidFill>
            <a:srgbClr val="E3F5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8244"/>
            <a:ext cx="6800850" cy="17129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2403"/>
            <a:ext cx="6800850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56673"/>
            <a:ext cx="2418080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56673"/>
            <a:ext cx="1737995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56673"/>
            <a:ext cx="1737995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ladifes@institutlouisbachelier.or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hyperlink" Target="https://papers.ssrn.com/sol3/papers.cfm?abstract_id=4922542" TargetMode="External"/><Relationship Id="rId4" Type="http://schemas.openxmlformats.org/officeDocument/2006/relationships/hyperlink" Target="https://github.com/Pladifes/corporate-ghg-emissions-estima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0205" y="8815578"/>
            <a:ext cx="11576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0" dirty="0">
                <a:solidFill>
                  <a:srgbClr val="0C0C0C"/>
                </a:solidFill>
                <a:latin typeface="Calibri Light"/>
                <a:cs typeface="Calibri Light"/>
              </a:rPr>
              <a:t>Scope</a:t>
            </a:r>
            <a:r>
              <a:rPr sz="1100" spc="-6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100" spc="-20" dirty="0">
                <a:solidFill>
                  <a:srgbClr val="0C0C0C"/>
                </a:solidFill>
                <a:latin typeface="Calibri Light"/>
                <a:cs typeface="Calibri Light"/>
              </a:rPr>
              <a:t>123</a:t>
            </a:r>
            <a:r>
              <a:rPr sz="1100" spc="-1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0C0C0C"/>
                </a:solidFill>
                <a:latin typeface="Calibri Light"/>
                <a:cs typeface="Calibri Light"/>
              </a:rPr>
              <a:t>emissions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85334" y="8786495"/>
            <a:ext cx="1418590" cy="280035"/>
          </a:xfrm>
          <a:custGeom>
            <a:avLst/>
            <a:gdLst/>
            <a:ahLst/>
            <a:cxnLst/>
            <a:rect l="l" t="t" r="r" b="b"/>
            <a:pathLst>
              <a:path w="1418589" h="280034">
                <a:moveTo>
                  <a:pt x="1372869" y="0"/>
                </a:moveTo>
                <a:lnTo>
                  <a:pt x="46354" y="0"/>
                </a:lnTo>
                <a:lnTo>
                  <a:pt x="27939" y="3809"/>
                </a:lnTo>
                <a:lnTo>
                  <a:pt x="13335" y="13969"/>
                </a:lnTo>
                <a:lnTo>
                  <a:pt x="3810" y="28574"/>
                </a:lnTo>
                <a:lnTo>
                  <a:pt x="0" y="46989"/>
                </a:lnTo>
                <a:lnTo>
                  <a:pt x="0" y="233679"/>
                </a:lnTo>
                <a:lnTo>
                  <a:pt x="3810" y="251459"/>
                </a:lnTo>
                <a:lnTo>
                  <a:pt x="13335" y="266699"/>
                </a:lnTo>
                <a:lnTo>
                  <a:pt x="27939" y="276224"/>
                </a:lnTo>
                <a:lnTo>
                  <a:pt x="46354" y="280034"/>
                </a:lnTo>
                <a:lnTo>
                  <a:pt x="1372869" y="280034"/>
                </a:lnTo>
                <a:lnTo>
                  <a:pt x="1390650" y="276224"/>
                </a:lnTo>
                <a:lnTo>
                  <a:pt x="1405254" y="266699"/>
                </a:lnTo>
                <a:lnTo>
                  <a:pt x="1415414" y="251459"/>
                </a:lnTo>
                <a:lnTo>
                  <a:pt x="1418589" y="233679"/>
                </a:lnTo>
                <a:lnTo>
                  <a:pt x="1418589" y="46989"/>
                </a:lnTo>
                <a:lnTo>
                  <a:pt x="1415414" y="28574"/>
                </a:lnTo>
                <a:lnTo>
                  <a:pt x="1405254" y="13969"/>
                </a:lnTo>
                <a:lnTo>
                  <a:pt x="1390650" y="3809"/>
                </a:lnTo>
                <a:lnTo>
                  <a:pt x="1372869" y="0"/>
                </a:lnTo>
                <a:close/>
              </a:path>
            </a:pathLst>
          </a:custGeom>
          <a:solidFill>
            <a:srgbClr val="CCEB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20209" y="8815578"/>
            <a:ext cx="10160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0" dirty="0">
                <a:solidFill>
                  <a:srgbClr val="0C0C0C"/>
                </a:solidFill>
                <a:latin typeface="Calibri Light"/>
                <a:cs typeface="Calibri Light"/>
              </a:rPr>
              <a:t>Scope</a:t>
            </a:r>
            <a:r>
              <a:rPr sz="1100" spc="-6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0C0C0C"/>
                </a:solidFill>
                <a:latin typeface="Calibri Light"/>
                <a:cs typeface="Calibri Light"/>
              </a:rPr>
              <a:t>3</a:t>
            </a:r>
            <a:r>
              <a:rPr sz="1100" spc="-5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0C0C0C"/>
                </a:solidFill>
                <a:latin typeface="Calibri Light"/>
                <a:cs typeface="Calibri Light"/>
              </a:rPr>
              <a:t>emissions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87370" y="8786495"/>
            <a:ext cx="1418590" cy="280035"/>
          </a:xfrm>
          <a:custGeom>
            <a:avLst/>
            <a:gdLst/>
            <a:ahLst/>
            <a:cxnLst/>
            <a:rect l="l" t="t" r="r" b="b"/>
            <a:pathLst>
              <a:path w="1418589" h="280034">
                <a:moveTo>
                  <a:pt x="1372870" y="0"/>
                </a:moveTo>
                <a:lnTo>
                  <a:pt x="46355" y="0"/>
                </a:lnTo>
                <a:lnTo>
                  <a:pt x="27940" y="3809"/>
                </a:lnTo>
                <a:lnTo>
                  <a:pt x="13335" y="13969"/>
                </a:lnTo>
                <a:lnTo>
                  <a:pt x="3810" y="28574"/>
                </a:lnTo>
                <a:lnTo>
                  <a:pt x="0" y="46989"/>
                </a:lnTo>
                <a:lnTo>
                  <a:pt x="0" y="233679"/>
                </a:lnTo>
                <a:lnTo>
                  <a:pt x="3810" y="251459"/>
                </a:lnTo>
                <a:lnTo>
                  <a:pt x="13335" y="266699"/>
                </a:lnTo>
                <a:lnTo>
                  <a:pt x="27940" y="276224"/>
                </a:lnTo>
                <a:lnTo>
                  <a:pt x="46355" y="280034"/>
                </a:lnTo>
                <a:lnTo>
                  <a:pt x="1372870" y="280034"/>
                </a:lnTo>
                <a:lnTo>
                  <a:pt x="1390650" y="276224"/>
                </a:lnTo>
                <a:lnTo>
                  <a:pt x="1405255" y="266699"/>
                </a:lnTo>
                <a:lnTo>
                  <a:pt x="1415415" y="251459"/>
                </a:lnTo>
                <a:lnTo>
                  <a:pt x="1418590" y="233679"/>
                </a:lnTo>
                <a:lnTo>
                  <a:pt x="1418590" y="46989"/>
                </a:lnTo>
                <a:lnTo>
                  <a:pt x="1415415" y="28574"/>
                </a:lnTo>
                <a:lnTo>
                  <a:pt x="1405255" y="13969"/>
                </a:lnTo>
                <a:lnTo>
                  <a:pt x="1390650" y="3809"/>
                </a:lnTo>
                <a:lnTo>
                  <a:pt x="1372870" y="0"/>
                </a:lnTo>
                <a:close/>
              </a:path>
            </a:pathLst>
          </a:custGeom>
          <a:solidFill>
            <a:srgbClr val="9C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88919" y="8815578"/>
            <a:ext cx="101282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0" dirty="0">
                <a:solidFill>
                  <a:srgbClr val="0C0C0C"/>
                </a:solidFill>
                <a:latin typeface="Calibri Light"/>
                <a:cs typeface="Calibri Light"/>
              </a:rPr>
              <a:t>Scope</a:t>
            </a:r>
            <a:r>
              <a:rPr sz="1100" spc="-6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0C0C0C"/>
                </a:solidFill>
                <a:latin typeface="Calibri Light"/>
                <a:cs typeface="Calibri Light"/>
              </a:rPr>
              <a:t>2</a:t>
            </a:r>
            <a:r>
              <a:rPr sz="1100" spc="-7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0C0C0C"/>
                </a:solidFill>
                <a:latin typeface="Calibri Light"/>
                <a:cs typeface="Calibri Light"/>
              </a:rPr>
              <a:t>emissions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88135" y="8786495"/>
            <a:ext cx="1418590" cy="280035"/>
          </a:xfrm>
          <a:custGeom>
            <a:avLst/>
            <a:gdLst/>
            <a:ahLst/>
            <a:cxnLst/>
            <a:rect l="l" t="t" r="r" b="b"/>
            <a:pathLst>
              <a:path w="1418589" h="280034">
                <a:moveTo>
                  <a:pt x="1372235" y="0"/>
                </a:moveTo>
                <a:lnTo>
                  <a:pt x="46354" y="0"/>
                </a:lnTo>
                <a:lnTo>
                  <a:pt x="27940" y="3809"/>
                </a:lnTo>
                <a:lnTo>
                  <a:pt x="13334" y="13969"/>
                </a:lnTo>
                <a:lnTo>
                  <a:pt x="3809" y="28574"/>
                </a:lnTo>
                <a:lnTo>
                  <a:pt x="0" y="46989"/>
                </a:lnTo>
                <a:lnTo>
                  <a:pt x="0" y="233679"/>
                </a:lnTo>
                <a:lnTo>
                  <a:pt x="3809" y="251459"/>
                </a:lnTo>
                <a:lnTo>
                  <a:pt x="13334" y="266699"/>
                </a:lnTo>
                <a:lnTo>
                  <a:pt x="27940" y="276224"/>
                </a:lnTo>
                <a:lnTo>
                  <a:pt x="46354" y="280034"/>
                </a:lnTo>
                <a:lnTo>
                  <a:pt x="1372235" y="280034"/>
                </a:lnTo>
                <a:lnTo>
                  <a:pt x="1390650" y="276224"/>
                </a:lnTo>
                <a:lnTo>
                  <a:pt x="1405255" y="266699"/>
                </a:lnTo>
                <a:lnTo>
                  <a:pt x="1414780" y="251459"/>
                </a:lnTo>
                <a:lnTo>
                  <a:pt x="1418590" y="233679"/>
                </a:lnTo>
                <a:lnTo>
                  <a:pt x="1418590" y="46989"/>
                </a:lnTo>
                <a:lnTo>
                  <a:pt x="1414780" y="28574"/>
                </a:lnTo>
                <a:lnTo>
                  <a:pt x="1405255" y="13969"/>
                </a:lnTo>
                <a:lnTo>
                  <a:pt x="1390650" y="3809"/>
                </a:lnTo>
                <a:lnTo>
                  <a:pt x="1372235" y="0"/>
                </a:lnTo>
                <a:close/>
              </a:path>
            </a:pathLst>
          </a:custGeom>
          <a:solidFill>
            <a:srgbClr val="2C858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80327" y="8783002"/>
            <a:ext cx="1429385" cy="289560"/>
            <a:chOff x="80327" y="8783002"/>
            <a:chExt cx="1429385" cy="289560"/>
          </a:xfrm>
        </p:grpSpPr>
        <p:sp>
          <p:nvSpPr>
            <p:cNvPr id="9" name="object 9"/>
            <p:cNvSpPr/>
            <p:nvPr/>
          </p:nvSpPr>
          <p:spPr>
            <a:xfrm>
              <a:off x="85089" y="8787765"/>
              <a:ext cx="1419860" cy="280035"/>
            </a:xfrm>
            <a:custGeom>
              <a:avLst/>
              <a:gdLst/>
              <a:ahLst/>
              <a:cxnLst/>
              <a:rect l="l" t="t" r="r" b="b"/>
              <a:pathLst>
                <a:path w="1419860" h="280034">
                  <a:moveTo>
                    <a:pt x="1374140" y="0"/>
                  </a:moveTo>
                  <a:lnTo>
                    <a:pt x="45720" y="0"/>
                  </a:lnTo>
                  <a:lnTo>
                    <a:pt x="27940" y="3174"/>
                  </a:lnTo>
                  <a:lnTo>
                    <a:pt x="13334" y="13334"/>
                  </a:lnTo>
                  <a:lnTo>
                    <a:pt x="3175" y="28574"/>
                  </a:lnTo>
                  <a:lnTo>
                    <a:pt x="0" y="46354"/>
                  </a:lnTo>
                  <a:lnTo>
                    <a:pt x="0" y="233044"/>
                  </a:lnTo>
                  <a:lnTo>
                    <a:pt x="3175" y="251459"/>
                  </a:lnTo>
                  <a:lnTo>
                    <a:pt x="13334" y="266064"/>
                  </a:lnTo>
                  <a:lnTo>
                    <a:pt x="27940" y="276224"/>
                  </a:lnTo>
                  <a:lnTo>
                    <a:pt x="45720" y="280034"/>
                  </a:lnTo>
                  <a:lnTo>
                    <a:pt x="1374140" y="280034"/>
                  </a:lnTo>
                  <a:lnTo>
                    <a:pt x="1391920" y="276224"/>
                  </a:lnTo>
                  <a:lnTo>
                    <a:pt x="1406525" y="266064"/>
                  </a:lnTo>
                  <a:lnTo>
                    <a:pt x="1416685" y="251459"/>
                  </a:lnTo>
                  <a:lnTo>
                    <a:pt x="1419860" y="233044"/>
                  </a:lnTo>
                  <a:lnTo>
                    <a:pt x="1419860" y="46354"/>
                  </a:lnTo>
                  <a:lnTo>
                    <a:pt x="1416685" y="28574"/>
                  </a:lnTo>
                  <a:lnTo>
                    <a:pt x="1406525" y="13334"/>
                  </a:lnTo>
                  <a:lnTo>
                    <a:pt x="1391920" y="3174"/>
                  </a:lnTo>
                  <a:lnTo>
                    <a:pt x="1374140" y="0"/>
                  </a:lnTo>
                  <a:close/>
                </a:path>
              </a:pathLst>
            </a:custGeom>
            <a:solidFill>
              <a:srgbClr val="2069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5089" y="8787765"/>
              <a:ext cx="1419860" cy="280035"/>
            </a:xfrm>
            <a:custGeom>
              <a:avLst/>
              <a:gdLst/>
              <a:ahLst/>
              <a:cxnLst/>
              <a:rect l="l" t="t" r="r" b="b"/>
              <a:pathLst>
                <a:path w="1419860" h="280034">
                  <a:moveTo>
                    <a:pt x="1374140" y="0"/>
                  </a:moveTo>
                  <a:lnTo>
                    <a:pt x="45720" y="0"/>
                  </a:lnTo>
                  <a:lnTo>
                    <a:pt x="27940" y="3174"/>
                  </a:lnTo>
                  <a:lnTo>
                    <a:pt x="13334" y="13334"/>
                  </a:lnTo>
                  <a:lnTo>
                    <a:pt x="3175" y="28574"/>
                  </a:lnTo>
                  <a:lnTo>
                    <a:pt x="0" y="46354"/>
                  </a:lnTo>
                  <a:lnTo>
                    <a:pt x="0" y="233044"/>
                  </a:lnTo>
                  <a:lnTo>
                    <a:pt x="3175" y="251459"/>
                  </a:lnTo>
                  <a:lnTo>
                    <a:pt x="13334" y="266064"/>
                  </a:lnTo>
                  <a:lnTo>
                    <a:pt x="27940" y="276224"/>
                  </a:lnTo>
                  <a:lnTo>
                    <a:pt x="45720" y="280034"/>
                  </a:lnTo>
                  <a:lnTo>
                    <a:pt x="1374140" y="280034"/>
                  </a:lnTo>
                  <a:lnTo>
                    <a:pt x="1391920" y="276224"/>
                  </a:lnTo>
                  <a:lnTo>
                    <a:pt x="1406525" y="266064"/>
                  </a:lnTo>
                  <a:lnTo>
                    <a:pt x="1416685" y="251459"/>
                  </a:lnTo>
                  <a:lnTo>
                    <a:pt x="1419860" y="233044"/>
                  </a:lnTo>
                  <a:lnTo>
                    <a:pt x="1419860" y="46354"/>
                  </a:lnTo>
                  <a:lnTo>
                    <a:pt x="1416685" y="28574"/>
                  </a:lnTo>
                  <a:lnTo>
                    <a:pt x="1406525" y="13334"/>
                  </a:lnTo>
                  <a:lnTo>
                    <a:pt x="1391920" y="3174"/>
                  </a:lnTo>
                  <a:lnTo>
                    <a:pt x="1374140" y="0"/>
                  </a:lnTo>
                  <a:close/>
                </a:path>
              </a:pathLst>
            </a:custGeom>
            <a:ln w="9525">
              <a:solidFill>
                <a:srgbClr val="2C85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947417" y="662432"/>
            <a:ext cx="5491480" cy="154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1970">
              <a:lnSpc>
                <a:spcPct val="100000"/>
              </a:lnSpc>
              <a:spcBef>
                <a:spcPts val="100"/>
              </a:spcBef>
            </a:pPr>
            <a:r>
              <a:rPr sz="1800" cap="small" spc="-10" dirty="0">
                <a:solidFill>
                  <a:srgbClr val="173952"/>
                </a:solidFill>
                <a:latin typeface="Calibri Light"/>
                <a:cs typeface="Calibri Light"/>
              </a:rPr>
              <a:t>Enhance</a:t>
            </a:r>
            <a:r>
              <a:rPr sz="1800" cap="small" spc="-6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800" cap="small" spc="-10" dirty="0">
                <a:solidFill>
                  <a:srgbClr val="173952"/>
                </a:solidFill>
                <a:latin typeface="Calibri Light"/>
                <a:cs typeface="Calibri Light"/>
              </a:rPr>
              <a:t>extra</a:t>
            </a:r>
            <a:r>
              <a:rPr sz="1800" cap="small" spc="-7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800" cap="small" spc="-10" dirty="0">
                <a:solidFill>
                  <a:srgbClr val="173952"/>
                </a:solidFill>
                <a:latin typeface="Calibri Light"/>
                <a:cs typeface="Calibri Light"/>
              </a:rPr>
              <a:t>financial</a:t>
            </a:r>
            <a:r>
              <a:rPr sz="1800" cap="small" spc="-2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800" cap="small" spc="-10" dirty="0">
                <a:solidFill>
                  <a:srgbClr val="173952"/>
                </a:solidFill>
                <a:latin typeface="Calibri Light"/>
                <a:cs typeface="Calibri Light"/>
              </a:rPr>
              <a:t>data-based</a:t>
            </a:r>
            <a:r>
              <a:rPr sz="1800" cap="small" spc="-6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800" cap="small" spc="-10" dirty="0">
                <a:solidFill>
                  <a:srgbClr val="173952"/>
                </a:solidFill>
                <a:latin typeface="Calibri Light"/>
                <a:cs typeface="Calibri Light"/>
              </a:rPr>
              <a:t>research</a:t>
            </a:r>
            <a:endParaRPr sz="1800">
              <a:latin typeface="Calibri Light"/>
              <a:cs typeface="Calibri Light"/>
            </a:endParaRPr>
          </a:p>
          <a:p>
            <a:pPr marL="12700" marR="5080" algn="just">
              <a:lnSpc>
                <a:spcPct val="100200"/>
              </a:lnSpc>
              <a:spcBef>
                <a:spcPts val="1405"/>
              </a:spcBef>
            </a:pP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Led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by</a:t>
            </a:r>
            <a:r>
              <a:rPr sz="1400" spc="18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the</a:t>
            </a:r>
            <a:r>
              <a:rPr sz="1400" spc="17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Institut</a:t>
            </a:r>
            <a:r>
              <a:rPr sz="1400" spc="1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Louis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Bachelier</a:t>
            </a:r>
            <a:r>
              <a:rPr sz="1400" spc="1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Data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Lab,</a:t>
            </a:r>
            <a:r>
              <a:rPr sz="1400" spc="18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PLADIFES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aims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at</a:t>
            </a:r>
            <a:r>
              <a:rPr sz="1400" spc="1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spc="-10" dirty="0">
                <a:solidFill>
                  <a:srgbClr val="173952"/>
                </a:solidFill>
                <a:latin typeface="Calibri Light"/>
                <a:cs typeface="Calibri Light"/>
              </a:rPr>
              <a:t>facilitating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research</a:t>
            </a:r>
            <a:r>
              <a:rPr sz="1400" spc="-1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in</a:t>
            </a:r>
            <a:r>
              <a:rPr sz="1400" spc="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traditional finance</a:t>
            </a:r>
            <a:r>
              <a:rPr sz="1400" spc="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as</a:t>
            </a:r>
            <a:r>
              <a:rPr sz="1400" spc="-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well as</a:t>
            </a:r>
            <a:r>
              <a:rPr sz="1400" spc="-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green</a:t>
            </a:r>
            <a:r>
              <a:rPr sz="1400" spc="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and sustainable</a:t>
            </a:r>
            <a:r>
              <a:rPr sz="1400" spc="-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one,</a:t>
            </a:r>
            <a:r>
              <a:rPr sz="1400" spc="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spc="-10" dirty="0">
                <a:solidFill>
                  <a:srgbClr val="173952"/>
                </a:solidFill>
                <a:latin typeface="Calibri Light"/>
                <a:cs typeface="Calibri Light"/>
              </a:rPr>
              <a:t>through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partnership</a:t>
            </a:r>
            <a:r>
              <a:rPr sz="1400" spc="17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and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proprietary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databases.</a:t>
            </a:r>
            <a:r>
              <a:rPr sz="1400" spc="1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Services</a:t>
            </a:r>
            <a:r>
              <a:rPr sz="1400" spc="1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(data</a:t>
            </a:r>
            <a:r>
              <a:rPr sz="1400" spc="1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science</a:t>
            </a:r>
            <a:r>
              <a:rPr sz="1400" spc="15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and/or</a:t>
            </a:r>
            <a:r>
              <a:rPr sz="1400" spc="16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spc="-25" dirty="0">
                <a:solidFill>
                  <a:srgbClr val="173952"/>
                </a:solidFill>
                <a:latin typeface="Calibri Light"/>
                <a:cs typeface="Calibri Light"/>
              </a:rPr>
              <a:t>ESG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consulting,</a:t>
            </a:r>
            <a:r>
              <a:rPr sz="1400" spc="204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R&amp;D)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around</a:t>
            </a:r>
            <a:r>
              <a:rPr sz="1400" spc="195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these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databases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are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also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provided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to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spc="-25" dirty="0">
                <a:solidFill>
                  <a:srgbClr val="173952"/>
                </a:solidFill>
                <a:latin typeface="Calibri Light"/>
                <a:cs typeface="Calibri Light"/>
              </a:rPr>
              <a:t>all </a:t>
            </a:r>
            <a:r>
              <a:rPr sz="1400" spc="-10" dirty="0">
                <a:solidFill>
                  <a:srgbClr val="173952"/>
                </a:solidFill>
                <a:latin typeface="Calibri Light"/>
                <a:cs typeface="Calibri Light"/>
              </a:rPr>
              <a:t>practitioners.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8947" y="2319274"/>
            <a:ext cx="1470025" cy="50355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9539" marR="5080" indent="-117475">
              <a:lnSpc>
                <a:spcPts val="1850"/>
              </a:lnSpc>
              <a:spcBef>
                <a:spcPts val="215"/>
              </a:spcBef>
            </a:pPr>
            <a:r>
              <a:rPr sz="1600" spc="-35" dirty="0">
                <a:solidFill>
                  <a:srgbClr val="0C0C0C"/>
                </a:solidFill>
                <a:latin typeface="Calibri Light"/>
                <a:cs typeface="Calibri Light"/>
              </a:rPr>
              <a:t>Thibaud</a:t>
            </a:r>
            <a:r>
              <a:rPr sz="1600" spc="-3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600" spc="-25" dirty="0">
                <a:solidFill>
                  <a:srgbClr val="0C0C0C"/>
                </a:solidFill>
                <a:latin typeface="Calibri Light"/>
                <a:cs typeface="Calibri Light"/>
              </a:rPr>
              <a:t>BARREAU </a:t>
            </a:r>
            <a:r>
              <a:rPr sz="1600" spc="-10" dirty="0">
                <a:solidFill>
                  <a:srgbClr val="0C0C0C"/>
                </a:solidFill>
                <a:latin typeface="Calibri Light"/>
                <a:cs typeface="Calibri Light"/>
              </a:rPr>
              <a:t>Resp.</a:t>
            </a:r>
            <a:r>
              <a:rPr sz="1600" spc="-5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0C0C0C"/>
                </a:solidFill>
                <a:latin typeface="Calibri Light"/>
                <a:cs typeface="Calibri Light"/>
              </a:rPr>
              <a:t>ESG</a:t>
            </a:r>
            <a:r>
              <a:rPr sz="1600" spc="-5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600" spc="-20" dirty="0">
                <a:solidFill>
                  <a:srgbClr val="0C0C0C"/>
                </a:solidFill>
                <a:latin typeface="Calibri Light"/>
                <a:cs typeface="Calibri Light"/>
              </a:rPr>
              <a:t>data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46477" y="2411544"/>
            <a:ext cx="469900" cy="39814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6830" marR="5080" indent="-24765">
              <a:lnSpc>
                <a:spcPct val="110700"/>
              </a:lnSpc>
              <a:spcBef>
                <a:spcPts val="140"/>
              </a:spcBef>
            </a:pPr>
            <a:r>
              <a:rPr sz="1200" spc="-10" dirty="0">
                <a:solidFill>
                  <a:srgbClr val="173952"/>
                </a:solidFill>
                <a:latin typeface="Calibri Light"/>
                <a:cs typeface="Calibri Light"/>
              </a:rPr>
              <a:t>1</a:t>
            </a:r>
            <a:r>
              <a:rPr sz="1200" spc="-6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950" spc="-25" dirty="0">
                <a:solidFill>
                  <a:srgbClr val="173952"/>
                </a:solidFill>
                <a:latin typeface="Calibri Light"/>
                <a:cs typeface="Calibri Light"/>
              </a:rPr>
              <a:t>PUBLIC</a:t>
            </a:r>
            <a:r>
              <a:rPr sz="950" spc="-10" dirty="0">
                <a:solidFill>
                  <a:srgbClr val="173952"/>
                </a:solidFill>
                <a:latin typeface="Calibri Light"/>
                <a:cs typeface="Calibri Light"/>
              </a:rPr>
              <a:t> FUNDER</a:t>
            </a:r>
            <a:endParaRPr sz="950">
              <a:latin typeface="Calibri Light"/>
              <a:cs typeface="Calibri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52342" y="2413279"/>
            <a:ext cx="518795" cy="42227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sz="1200" spc="-50" dirty="0">
                <a:solidFill>
                  <a:srgbClr val="173952"/>
                </a:solidFill>
                <a:latin typeface="Calibri Light"/>
                <a:cs typeface="Calibri Light"/>
              </a:rPr>
              <a:t>3</a:t>
            </a:r>
            <a:endParaRPr sz="1200">
              <a:latin typeface="Calibri Light"/>
              <a:cs typeface="Calibri Light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950" spc="-10" dirty="0">
                <a:solidFill>
                  <a:srgbClr val="173952"/>
                </a:solidFill>
                <a:latin typeface="Calibri Light"/>
                <a:cs typeface="Calibri Light"/>
              </a:rPr>
              <a:t>PARTNERS</a:t>
            </a:r>
            <a:endParaRPr sz="950">
              <a:latin typeface="Calibri Light"/>
              <a:cs typeface="Calibri 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55972" y="2357373"/>
            <a:ext cx="602615" cy="5511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indent="179705">
              <a:lnSpc>
                <a:spcPct val="104099"/>
              </a:lnSpc>
              <a:spcBef>
                <a:spcPts val="40"/>
              </a:spcBef>
            </a:pPr>
            <a:r>
              <a:rPr sz="1200" cap="small" spc="-25" dirty="0">
                <a:solidFill>
                  <a:srgbClr val="173952"/>
                </a:solidFill>
                <a:latin typeface="Calibri Light"/>
                <a:cs typeface="Calibri Light"/>
              </a:rPr>
              <a:t>20+</a:t>
            </a:r>
            <a:r>
              <a:rPr sz="1200" cap="small" dirty="0">
                <a:solidFill>
                  <a:srgbClr val="173952"/>
                </a:solidFill>
                <a:latin typeface="Calibri Light"/>
                <a:cs typeface="Calibri Light"/>
              </a:rPr>
              <a:t> Years</a:t>
            </a:r>
            <a:r>
              <a:rPr sz="1200" cap="small" spc="2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200" cap="small" spc="-25" dirty="0">
                <a:solidFill>
                  <a:srgbClr val="173952"/>
                </a:solidFill>
                <a:latin typeface="Calibri Light"/>
                <a:cs typeface="Calibri Light"/>
              </a:rPr>
              <a:t>of</a:t>
            </a:r>
            <a:r>
              <a:rPr sz="1200" cap="small" spc="50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200" cap="small" spc="-40" dirty="0">
                <a:solidFill>
                  <a:srgbClr val="173952"/>
                </a:solidFill>
                <a:latin typeface="Calibri Light"/>
                <a:cs typeface="Calibri Light"/>
              </a:rPr>
              <a:t>experience</a:t>
            </a:r>
            <a:endParaRPr sz="1200">
              <a:latin typeface="Calibri Light"/>
              <a:cs typeface="Calibri Ligh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53278" y="2413279"/>
            <a:ext cx="336550" cy="42227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0"/>
              </a:spcBef>
            </a:pPr>
            <a:r>
              <a:rPr sz="1200" spc="-20" dirty="0">
                <a:solidFill>
                  <a:srgbClr val="173952"/>
                </a:solidFill>
                <a:latin typeface="Calibri Light"/>
                <a:cs typeface="Calibri Light"/>
              </a:rPr>
              <a:t>300+</a:t>
            </a:r>
            <a:endParaRPr sz="12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950" spc="-10" dirty="0">
                <a:solidFill>
                  <a:srgbClr val="173952"/>
                </a:solidFill>
                <a:latin typeface="Calibri Light"/>
                <a:cs typeface="Calibri Light"/>
              </a:rPr>
              <a:t>USERS</a:t>
            </a:r>
            <a:endParaRPr sz="950">
              <a:latin typeface="Calibri Light"/>
              <a:cs typeface="Calibri Ligh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18807" y="2413279"/>
            <a:ext cx="718820" cy="42227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sz="1200" spc="-20" dirty="0">
                <a:solidFill>
                  <a:srgbClr val="173952"/>
                </a:solidFill>
                <a:latin typeface="Calibri Light"/>
                <a:cs typeface="Calibri Light"/>
              </a:rPr>
              <a:t>100+</a:t>
            </a:r>
            <a:endParaRPr sz="1200">
              <a:latin typeface="Calibri Light"/>
              <a:cs typeface="Calibri Light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950" spc="-10" dirty="0">
                <a:solidFill>
                  <a:srgbClr val="173952"/>
                </a:solidFill>
                <a:latin typeface="Calibri Light"/>
                <a:cs typeface="Calibri Light"/>
              </a:rPr>
              <a:t>PUBLICATIONS</a:t>
            </a:r>
            <a:endParaRPr sz="950">
              <a:latin typeface="Calibri Light"/>
              <a:cs typeface="Calibri Light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0" y="10369550"/>
            <a:ext cx="7556500" cy="279400"/>
            <a:chOff x="0" y="10369550"/>
            <a:chExt cx="7556500" cy="279400"/>
          </a:xfrm>
        </p:grpSpPr>
        <p:sp>
          <p:nvSpPr>
            <p:cNvPr id="19" name="object 19"/>
            <p:cNvSpPr/>
            <p:nvPr/>
          </p:nvSpPr>
          <p:spPr>
            <a:xfrm>
              <a:off x="0" y="10369550"/>
              <a:ext cx="7556500" cy="68580"/>
            </a:xfrm>
            <a:custGeom>
              <a:avLst/>
              <a:gdLst/>
              <a:ahLst/>
              <a:cxnLst/>
              <a:rect l="l" t="t" r="r" b="b"/>
              <a:pathLst>
                <a:path w="7556500" h="68579">
                  <a:moveTo>
                    <a:pt x="7556500" y="0"/>
                  </a:moveTo>
                  <a:lnTo>
                    <a:pt x="0" y="0"/>
                  </a:lnTo>
                  <a:lnTo>
                    <a:pt x="0" y="68579"/>
                  </a:lnTo>
                  <a:lnTo>
                    <a:pt x="7556500" y="68579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D1E1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10438128"/>
              <a:ext cx="7556500" cy="210185"/>
            </a:xfrm>
            <a:custGeom>
              <a:avLst/>
              <a:gdLst/>
              <a:ahLst/>
              <a:cxnLst/>
              <a:rect l="l" t="t" r="r" b="b"/>
              <a:pathLst>
                <a:path w="7556500" h="210184">
                  <a:moveTo>
                    <a:pt x="7556500" y="0"/>
                  </a:moveTo>
                  <a:lnTo>
                    <a:pt x="0" y="0"/>
                  </a:lnTo>
                  <a:lnTo>
                    <a:pt x="0" y="210184"/>
                  </a:lnTo>
                  <a:lnTo>
                    <a:pt x="7556500" y="210184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2C73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39670" y="10444476"/>
              <a:ext cx="204469" cy="20447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17440" y="10444476"/>
              <a:ext cx="204470" cy="204470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2910967" y="10428223"/>
            <a:ext cx="17068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35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CONTACT</a:t>
            </a:r>
            <a:r>
              <a:rPr sz="1100" u="sng" spc="-5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100" u="sng" spc="-2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US</a:t>
            </a:r>
            <a:r>
              <a:rPr sz="1100" u="sng" spc="-25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100" u="sng" spc="-2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TO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100" u="sng" spc="-3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KNOW</a:t>
            </a:r>
            <a:r>
              <a:rPr sz="1100" u="sng" spc="-9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MORE!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657850" y="10443464"/>
            <a:ext cx="17703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u="sng" spc="-2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  <a:hlinkClick r:id="rId3"/>
              </a:rPr>
              <a:t>pladifes@institutlouisbachelier.org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402839" y="8176895"/>
            <a:ext cx="4963160" cy="0"/>
          </a:xfrm>
          <a:custGeom>
            <a:avLst/>
            <a:gdLst/>
            <a:ahLst/>
            <a:cxnLst/>
            <a:rect l="l" t="t" r="r" b="b"/>
            <a:pathLst>
              <a:path w="4963159">
                <a:moveTo>
                  <a:pt x="0" y="0"/>
                </a:moveTo>
                <a:lnTo>
                  <a:pt x="4963160" y="0"/>
                </a:lnTo>
              </a:path>
            </a:pathLst>
          </a:custGeom>
          <a:ln w="19050">
            <a:solidFill>
              <a:srgbClr val="349E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014220" y="7242175"/>
            <a:ext cx="5312410" cy="0"/>
          </a:xfrm>
          <a:custGeom>
            <a:avLst/>
            <a:gdLst/>
            <a:ahLst/>
            <a:cxnLst/>
            <a:rect l="l" t="t" r="r" b="b"/>
            <a:pathLst>
              <a:path w="5312409">
                <a:moveTo>
                  <a:pt x="0" y="0"/>
                </a:moveTo>
                <a:lnTo>
                  <a:pt x="5312409" y="0"/>
                </a:lnTo>
              </a:path>
            </a:pathLst>
          </a:custGeom>
          <a:ln w="19050">
            <a:solidFill>
              <a:srgbClr val="349E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34719" y="9291955"/>
            <a:ext cx="6431280" cy="0"/>
          </a:xfrm>
          <a:custGeom>
            <a:avLst/>
            <a:gdLst/>
            <a:ahLst/>
            <a:cxnLst/>
            <a:rect l="l" t="t" r="r" b="b"/>
            <a:pathLst>
              <a:path w="6431280">
                <a:moveTo>
                  <a:pt x="0" y="0"/>
                </a:moveTo>
                <a:lnTo>
                  <a:pt x="6431280" y="0"/>
                </a:lnTo>
              </a:path>
            </a:pathLst>
          </a:custGeom>
          <a:ln w="19050">
            <a:solidFill>
              <a:srgbClr val="349E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0" y="4050030"/>
            <a:ext cx="7556500" cy="2952115"/>
            <a:chOff x="0" y="4050030"/>
            <a:chExt cx="7556500" cy="2952115"/>
          </a:xfrm>
        </p:grpSpPr>
        <p:sp>
          <p:nvSpPr>
            <p:cNvPr id="29" name="object 29"/>
            <p:cNvSpPr/>
            <p:nvPr/>
          </p:nvSpPr>
          <p:spPr>
            <a:xfrm>
              <a:off x="0" y="4587875"/>
              <a:ext cx="7556500" cy="2414270"/>
            </a:xfrm>
            <a:custGeom>
              <a:avLst/>
              <a:gdLst/>
              <a:ahLst/>
              <a:cxnLst/>
              <a:rect l="l" t="t" r="r" b="b"/>
              <a:pathLst>
                <a:path w="7556500" h="2414270">
                  <a:moveTo>
                    <a:pt x="7556500" y="0"/>
                  </a:moveTo>
                  <a:lnTo>
                    <a:pt x="0" y="0"/>
                  </a:lnTo>
                  <a:lnTo>
                    <a:pt x="0" y="2414269"/>
                  </a:lnTo>
                  <a:lnTo>
                    <a:pt x="7556500" y="2414269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0" y="4050030"/>
              <a:ext cx="7556500" cy="538480"/>
            </a:xfrm>
            <a:custGeom>
              <a:avLst/>
              <a:gdLst/>
              <a:ahLst/>
              <a:cxnLst/>
              <a:rect l="l" t="t" r="r" b="b"/>
              <a:pathLst>
                <a:path w="7556500" h="538479">
                  <a:moveTo>
                    <a:pt x="7556500" y="0"/>
                  </a:moveTo>
                  <a:lnTo>
                    <a:pt x="0" y="0"/>
                  </a:lnTo>
                  <a:lnTo>
                    <a:pt x="0" y="538479"/>
                  </a:lnTo>
                  <a:lnTo>
                    <a:pt x="7556500" y="538479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D1E1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16660" y="4064635"/>
            <a:ext cx="62585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35" dirty="0">
                <a:solidFill>
                  <a:srgbClr val="173952"/>
                </a:solidFill>
                <a:latin typeface="Calibri Light"/>
                <a:cs typeface="Calibri Light"/>
              </a:rPr>
              <a:t>COGEM</a:t>
            </a:r>
            <a:r>
              <a:rPr sz="2400" spc="-9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2400" dirty="0">
                <a:solidFill>
                  <a:srgbClr val="173952"/>
                </a:solidFill>
                <a:latin typeface="Calibri Light"/>
                <a:cs typeface="Calibri Light"/>
              </a:rPr>
              <a:t>-</a:t>
            </a:r>
            <a:r>
              <a:rPr sz="2400" spc="-4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2400" spc="-35" dirty="0">
                <a:solidFill>
                  <a:srgbClr val="173952"/>
                </a:solidFill>
                <a:latin typeface="Calibri Light"/>
                <a:cs typeface="Calibri Light"/>
              </a:rPr>
              <a:t>CORPORATE</a:t>
            </a:r>
            <a:r>
              <a:rPr sz="2400" spc="-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2400" spc="-35" dirty="0">
                <a:solidFill>
                  <a:srgbClr val="173952"/>
                </a:solidFill>
                <a:latin typeface="Calibri Light"/>
                <a:cs typeface="Calibri Light"/>
              </a:rPr>
              <a:t>GHG</a:t>
            </a:r>
            <a:r>
              <a:rPr sz="2400" spc="-11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2400" spc="-40" dirty="0">
                <a:solidFill>
                  <a:srgbClr val="173952"/>
                </a:solidFill>
                <a:latin typeface="Calibri Light"/>
                <a:cs typeface="Calibri Light"/>
              </a:rPr>
              <a:t>EMISSION</a:t>
            </a:r>
            <a:r>
              <a:rPr sz="2400" spc="-12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2400" spc="-10" dirty="0">
                <a:solidFill>
                  <a:srgbClr val="173952"/>
                </a:solidFill>
                <a:latin typeface="Calibri Light"/>
                <a:cs typeface="Calibri Light"/>
              </a:rPr>
              <a:t>ESTIMATIONS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02895" y="7421245"/>
            <a:ext cx="6953250" cy="532130"/>
          </a:xfrm>
          <a:custGeom>
            <a:avLst/>
            <a:gdLst/>
            <a:ahLst/>
            <a:cxnLst/>
            <a:rect l="l" t="t" r="r" b="b"/>
            <a:pathLst>
              <a:path w="6953250" h="532129">
                <a:moveTo>
                  <a:pt x="0" y="36195"/>
                </a:moveTo>
                <a:lnTo>
                  <a:pt x="2539" y="22225"/>
                </a:lnTo>
                <a:lnTo>
                  <a:pt x="10159" y="10795"/>
                </a:lnTo>
                <a:lnTo>
                  <a:pt x="21589" y="3175"/>
                </a:lnTo>
                <a:lnTo>
                  <a:pt x="35559" y="0"/>
                </a:lnTo>
                <a:lnTo>
                  <a:pt x="6917055" y="0"/>
                </a:lnTo>
                <a:lnTo>
                  <a:pt x="6931025" y="3175"/>
                </a:lnTo>
                <a:lnTo>
                  <a:pt x="6942455" y="10795"/>
                </a:lnTo>
                <a:lnTo>
                  <a:pt x="6950709" y="22225"/>
                </a:lnTo>
                <a:lnTo>
                  <a:pt x="6953250" y="36195"/>
                </a:lnTo>
                <a:lnTo>
                  <a:pt x="6953250" y="495935"/>
                </a:lnTo>
                <a:lnTo>
                  <a:pt x="6950709" y="509905"/>
                </a:lnTo>
                <a:lnTo>
                  <a:pt x="6942455" y="521335"/>
                </a:lnTo>
                <a:lnTo>
                  <a:pt x="6931025" y="528955"/>
                </a:lnTo>
                <a:lnTo>
                  <a:pt x="6917055" y="532130"/>
                </a:lnTo>
                <a:lnTo>
                  <a:pt x="35559" y="532130"/>
                </a:lnTo>
                <a:lnTo>
                  <a:pt x="21589" y="528955"/>
                </a:lnTo>
                <a:lnTo>
                  <a:pt x="10159" y="521335"/>
                </a:lnTo>
                <a:lnTo>
                  <a:pt x="2539" y="509905"/>
                </a:lnTo>
                <a:lnTo>
                  <a:pt x="0" y="495935"/>
                </a:lnTo>
                <a:lnTo>
                  <a:pt x="0" y="36195"/>
                </a:lnTo>
                <a:close/>
              </a:path>
            </a:pathLst>
          </a:custGeom>
          <a:ln w="12698">
            <a:solidFill>
              <a:srgbClr val="1739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97027" y="4619371"/>
            <a:ext cx="7400290" cy="3272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 algn="just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propose</a:t>
            </a:r>
            <a:r>
              <a:rPr sz="1100" spc="-6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GHG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emissions</a:t>
            </a:r>
            <a:r>
              <a:rPr sz="1100" spc="-10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estimates</a:t>
            </a:r>
            <a:r>
              <a:rPr sz="1100" spc="-7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scope</a:t>
            </a:r>
            <a:r>
              <a:rPr sz="1100" spc="-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3,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123 (</a:t>
            </a:r>
            <a:r>
              <a:rPr sz="1100" i="1" dirty="0">
                <a:latin typeface="Calibri"/>
                <a:cs typeface="Calibri"/>
              </a:rPr>
              <a:t>i.e.</a:t>
            </a:r>
            <a:r>
              <a:rPr sz="1100" i="1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sum)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listed</a:t>
            </a:r>
            <a:r>
              <a:rPr sz="1100" spc="-6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companies</a:t>
            </a:r>
            <a:r>
              <a:rPr sz="1100" spc="-6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(source:</a:t>
            </a:r>
            <a:r>
              <a:rPr sz="1100" spc="-6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Refinitiv).</a:t>
            </a:r>
            <a:endParaRPr sz="1100" dirty="0">
              <a:latin typeface="Calibri"/>
              <a:cs typeface="Calibri"/>
            </a:endParaRPr>
          </a:p>
          <a:p>
            <a:pPr marL="13970" algn="just">
              <a:lnSpc>
                <a:spcPts val="1310"/>
              </a:lnSpc>
              <a:spcBef>
                <a:spcPts val="1330"/>
              </a:spcBef>
            </a:pPr>
            <a:r>
              <a:rPr sz="1100" b="1" spc="-10" dirty="0">
                <a:latin typeface="Calibri"/>
                <a:cs typeface="Calibri"/>
              </a:rPr>
              <a:t>COGEM</a:t>
            </a:r>
            <a:r>
              <a:rPr sz="1100" b="1" spc="-50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productions:</a:t>
            </a:r>
            <a:endParaRPr sz="1100" dirty="0">
              <a:latin typeface="Calibri"/>
              <a:cs typeface="Calibri"/>
            </a:endParaRPr>
          </a:p>
          <a:p>
            <a:pPr marL="178435" indent="-166370" algn="just">
              <a:lnSpc>
                <a:spcPts val="1310"/>
              </a:lnSpc>
              <a:buFont typeface="Arial MT"/>
              <a:buChar char="•"/>
              <a:tabLst>
                <a:tab pos="178435" algn="l"/>
                <a:tab pos="181610" algn="l"/>
              </a:tabLst>
            </a:pPr>
            <a:r>
              <a:rPr sz="1100" dirty="0">
                <a:latin typeface="Calibri"/>
                <a:cs typeface="Calibri"/>
              </a:rPr>
              <a:t>Main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output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annually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updated</a:t>
            </a:r>
            <a:r>
              <a:rPr sz="1100" spc="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database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4</a:t>
            </a:r>
            <a:r>
              <a:rPr lang="fr-FR" sz="1100" dirty="0">
                <a:latin typeface="Calibri"/>
                <a:cs typeface="Calibri"/>
              </a:rPr>
              <a:t>7</a:t>
            </a:r>
            <a:r>
              <a:rPr sz="1100" dirty="0">
                <a:latin typeface="Calibri"/>
                <a:cs typeface="Calibri"/>
              </a:rPr>
              <a:t>k+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companies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associated</a:t>
            </a:r>
            <a:r>
              <a:rPr sz="1100" spc="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scopes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1,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2,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123,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years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ranging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from</a:t>
            </a:r>
            <a:endParaRPr sz="1100" dirty="0">
              <a:latin typeface="Calibri"/>
              <a:cs typeface="Calibri"/>
            </a:endParaRPr>
          </a:p>
          <a:p>
            <a:pPr marL="181610" marR="5080" algn="just">
              <a:lnSpc>
                <a:spcPct val="99500"/>
              </a:lnSpc>
              <a:spcBef>
                <a:spcPts val="10"/>
              </a:spcBef>
            </a:pPr>
            <a:r>
              <a:rPr sz="1100" dirty="0">
                <a:latin typeface="Calibri"/>
                <a:cs typeface="Calibri"/>
              </a:rPr>
              <a:t>2005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202</a:t>
            </a:r>
            <a:r>
              <a:rPr lang="fr-FR" sz="1100" dirty="0">
                <a:latin typeface="Calibri"/>
                <a:cs typeface="Calibri"/>
              </a:rPr>
              <a:t>4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(depending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companies).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Exploitable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keys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along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emissions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5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Company</a:t>
            </a:r>
            <a:r>
              <a:rPr sz="1100" i="1" spc="1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Name</a:t>
            </a:r>
            <a:r>
              <a:rPr sz="1100" i="1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Year</a:t>
            </a:r>
            <a:r>
              <a:rPr sz="1100" i="1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(primary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key),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i="1" spc="-10" dirty="0">
                <a:latin typeface="Calibri"/>
                <a:cs typeface="Calibri"/>
              </a:rPr>
              <a:t>Ticker, </a:t>
            </a:r>
            <a:r>
              <a:rPr sz="1100" i="1" dirty="0">
                <a:latin typeface="Calibri"/>
                <a:cs typeface="Calibri"/>
              </a:rPr>
              <a:t>Isin,</a:t>
            </a:r>
            <a:r>
              <a:rPr sz="1100" i="1" spc="5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Country</a:t>
            </a:r>
            <a:r>
              <a:rPr sz="1100" i="1" spc="4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of</a:t>
            </a:r>
            <a:r>
              <a:rPr sz="1100" i="1" spc="3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Headquarters</a:t>
            </a:r>
            <a:r>
              <a:rPr sz="1100" i="1" spc="6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LEI</a:t>
            </a:r>
            <a:r>
              <a:rPr sz="1100" i="1" spc="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(source:</a:t>
            </a:r>
            <a:r>
              <a:rPr sz="1100" spc="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Refinitiv).</a:t>
            </a:r>
            <a:r>
              <a:rPr sz="1100" spc="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Volumetry</a:t>
            </a:r>
            <a:r>
              <a:rPr sz="1100" spc="6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lang="fr-FR" sz="1100" spc="40" dirty="0" err="1">
                <a:latin typeface="Calibri"/>
                <a:cs typeface="Calibri"/>
              </a:rPr>
              <a:t>around</a:t>
            </a:r>
            <a:r>
              <a:rPr sz="1100" spc="7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6</a:t>
            </a:r>
            <a:r>
              <a:rPr lang="fr-FR" sz="1100" dirty="0">
                <a:latin typeface="Calibri"/>
                <a:cs typeface="Calibri"/>
              </a:rPr>
              <a:t>9</a:t>
            </a:r>
            <a:r>
              <a:rPr sz="1100" dirty="0">
                <a:latin typeface="Calibri"/>
                <a:cs typeface="Calibri"/>
              </a:rPr>
              <a:t>0k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samples,</a:t>
            </a:r>
            <a:r>
              <a:rPr sz="1100" spc="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makes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one</a:t>
            </a:r>
            <a:r>
              <a:rPr sz="1100" spc="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4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largest </a:t>
            </a:r>
            <a:r>
              <a:rPr sz="1100" dirty="0">
                <a:latin typeface="Calibri"/>
                <a:cs typeface="Calibri"/>
              </a:rPr>
              <a:t>emissions</a:t>
            </a:r>
            <a:r>
              <a:rPr sz="1100" spc="-7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dataset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available.</a:t>
            </a:r>
            <a:endParaRPr sz="1100" dirty="0">
              <a:latin typeface="Calibri"/>
              <a:cs typeface="Calibri"/>
            </a:endParaRPr>
          </a:p>
          <a:p>
            <a:pPr marL="180975" indent="-168275">
              <a:lnSpc>
                <a:spcPct val="100000"/>
              </a:lnSpc>
              <a:spcBef>
                <a:spcPts val="1295"/>
              </a:spcBef>
              <a:buFont typeface="Arial MT"/>
              <a:buChar char="•"/>
              <a:tabLst>
                <a:tab pos="180975" algn="l"/>
              </a:tabLst>
            </a:pPr>
            <a:r>
              <a:rPr sz="1100" spc="-10" dirty="0">
                <a:latin typeface="Calibri"/>
                <a:cs typeface="Calibri"/>
              </a:rPr>
              <a:t>Programmers</a:t>
            </a:r>
            <a:r>
              <a:rPr sz="1100" spc="-6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access</a:t>
            </a:r>
            <a:r>
              <a:rPr sz="1100" spc="-7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full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methodology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open-source</a:t>
            </a:r>
            <a:r>
              <a:rPr sz="1100" spc="-8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via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20537C"/>
                  </a:solidFill>
                </a:uFill>
                <a:latin typeface="Calibri"/>
                <a:cs typeface="Calibri"/>
                <a:hlinkClick r:id="rId4"/>
              </a:rPr>
              <a:t>Github</a:t>
            </a:r>
            <a:r>
              <a:rPr sz="1100" spc="-1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0C0C0C"/>
                </a:solidFill>
                <a:latin typeface="Calibri"/>
                <a:cs typeface="Calibri"/>
              </a:rPr>
              <a:t>(Python)</a:t>
            </a:r>
            <a:r>
              <a:rPr sz="1100" spc="-10" dirty="0">
                <a:latin typeface="Calibri"/>
                <a:cs typeface="Calibri"/>
              </a:rPr>
              <a:t>.</a:t>
            </a:r>
            <a:endParaRPr sz="1100" dirty="0">
              <a:latin typeface="Calibri"/>
              <a:cs typeface="Calibri"/>
            </a:endParaRPr>
          </a:p>
          <a:p>
            <a:pPr marL="180975" indent="-168275">
              <a:lnSpc>
                <a:spcPct val="100000"/>
              </a:lnSpc>
              <a:spcBef>
                <a:spcPts val="1305"/>
              </a:spcBef>
              <a:buFont typeface="Arial MT"/>
              <a:buChar char="•"/>
              <a:tabLst>
                <a:tab pos="180975" algn="l"/>
              </a:tabLst>
            </a:pP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interested</a:t>
            </a:r>
            <a:r>
              <a:rPr sz="1100" spc="-5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users,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scientific</a:t>
            </a:r>
            <a:r>
              <a:rPr sz="1100" spc="-6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publication</a:t>
            </a:r>
            <a:r>
              <a:rPr sz="1100" spc="-6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regarding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COGEM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methodology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lang="fr-FR" sz="1100" spc="-25" dirty="0" err="1">
                <a:latin typeface="Calibri"/>
                <a:cs typeface="Calibri"/>
              </a:rPr>
              <a:t>is</a:t>
            </a:r>
            <a:r>
              <a:rPr lang="fr-FR" sz="1100" spc="-25" dirty="0">
                <a:latin typeface="Calibri"/>
                <a:cs typeface="Calibri"/>
              </a:rPr>
              <a:t> </a:t>
            </a:r>
            <a:r>
              <a:rPr lang="fr-FR" sz="1100" spc="-25" dirty="0" err="1">
                <a:latin typeface="Calibri"/>
                <a:cs typeface="Calibri"/>
              </a:rPr>
              <a:t>published</a:t>
            </a:r>
            <a:r>
              <a:rPr lang="fr-FR" sz="1100" spc="-25" dirty="0">
                <a:latin typeface="Calibri"/>
                <a:cs typeface="Calibri"/>
              </a:rPr>
              <a:t> on </a:t>
            </a:r>
            <a:r>
              <a:rPr sz="1100" spc="-10" dirty="0">
                <a:latin typeface="Calibri"/>
                <a:cs typeface="Calibri"/>
                <a:hlinkClick r:id="rId5"/>
              </a:rPr>
              <a:t>SSRN</a:t>
            </a:r>
            <a:r>
              <a:rPr sz="1100" spc="-10" dirty="0">
                <a:latin typeface="Calibri"/>
                <a:cs typeface="Calibri"/>
              </a:rPr>
              <a:t>.</a:t>
            </a:r>
            <a:endParaRPr sz="1100" dirty="0">
              <a:latin typeface="Calibri"/>
              <a:cs typeface="Calibri"/>
            </a:endParaRPr>
          </a:p>
          <a:p>
            <a:pPr marL="180340" marR="74295" indent="-166370" algn="just">
              <a:lnSpc>
                <a:spcPct val="100899"/>
              </a:lnSpc>
              <a:spcBef>
                <a:spcPts val="1300"/>
              </a:spcBef>
              <a:buFont typeface="Arial MT"/>
              <a:buChar char="•"/>
              <a:tabLst>
                <a:tab pos="184785" algn="l"/>
              </a:tabLst>
            </a:pPr>
            <a:r>
              <a:rPr sz="1100" dirty="0">
                <a:latin typeface="Calibri"/>
                <a:cs typeface="Calibri"/>
              </a:rPr>
              <a:t>An</a:t>
            </a:r>
            <a:r>
              <a:rPr sz="1100" spc="1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online</a:t>
            </a:r>
            <a:r>
              <a:rPr sz="1100" spc="1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tool,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COGEM</a:t>
            </a:r>
            <a:r>
              <a:rPr sz="1100" i="1" spc="13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calculator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1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1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1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available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1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performing</a:t>
            </a:r>
            <a:r>
              <a:rPr sz="1100" spc="1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online</a:t>
            </a:r>
            <a:r>
              <a:rPr sz="1100" spc="1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estimations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based</a:t>
            </a:r>
            <a:r>
              <a:rPr sz="1100" spc="1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1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1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uploaded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dataset 	</a:t>
            </a:r>
            <a:r>
              <a:rPr sz="1100" dirty="0">
                <a:latin typeface="Calibri"/>
                <a:cs typeface="Calibri"/>
              </a:rPr>
              <a:t>respecting</a:t>
            </a:r>
            <a:r>
              <a:rPr sz="1100" spc="-9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required format.</a:t>
            </a:r>
            <a:endParaRPr sz="1100" dirty="0">
              <a:latin typeface="Calibri"/>
              <a:cs typeface="Calibri"/>
            </a:endParaRPr>
          </a:p>
          <a:p>
            <a:pPr marL="85725">
              <a:lnSpc>
                <a:spcPct val="100000"/>
              </a:lnSpc>
              <a:spcBef>
                <a:spcPts val="665"/>
              </a:spcBef>
            </a:pPr>
            <a:r>
              <a:rPr sz="1800" cap="small" spc="-35" dirty="0">
                <a:solidFill>
                  <a:srgbClr val="349EA8"/>
                </a:solidFill>
                <a:latin typeface="Calibri Light"/>
                <a:cs typeface="Calibri Light"/>
              </a:rPr>
              <a:t>Dataset</a:t>
            </a:r>
            <a:r>
              <a:rPr sz="1800" cap="small" spc="-20" dirty="0">
                <a:solidFill>
                  <a:srgbClr val="349EA8"/>
                </a:solidFill>
                <a:latin typeface="Calibri Light"/>
                <a:cs typeface="Calibri Light"/>
              </a:rPr>
              <a:t> </a:t>
            </a:r>
            <a:r>
              <a:rPr sz="1800" cap="small" spc="-10" dirty="0">
                <a:solidFill>
                  <a:srgbClr val="349EA8"/>
                </a:solidFill>
                <a:latin typeface="Calibri Light"/>
                <a:cs typeface="Calibri Light"/>
              </a:rPr>
              <a:t>description</a:t>
            </a:r>
            <a:endParaRPr lang="en-US" sz="1800" dirty="0">
              <a:latin typeface="Calibri Light"/>
              <a:cs typeface="Calibri Light"/>
            </a:endParaRPr>
          </a:p>
          <a:p>
            <a:pPr marL="1362710" marR="746125" indent="-640080">
              <a:lnSpc>
                <a:spcPct val="100000"/>
              </a:lnSpc>
              <a:spcBef>
                <a:spcPts val="955"/>
              </a:spcBef>
            </a:pP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The</a:t>
            </a:r>
            <a:r>
              <a:rPr lang="en-US" sz="1400" spc="-8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dataset</a:t>
            </a:r>
            <a:r>
              <a:rPr lang="en-US" sz="1400" spc="-3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contains</a:t>
            </a:r>
            <a:r>
              <a:rPr lang="en-US" sz="1400" spc="-4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24</a:t>
            </a:r>
            <a:r>
              <a:rPr lang="en-US" sz="1400" spc="-5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variables</a:t>
            </a:r>
            <a:r>
              <a:rPr lang="en-US" sz="1400" spc="-4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dirty="0">
                <a:solidFill>
                  <a:srgbClr val="0C0C0C"/>
                </a:solidFill>
                <a:latin typeface="Calibri Light"/>
                <a:cs typeface="Calibri Light"/>
              </a:rPr>
              <a:t>(with 8</a:t>
            </a:r>
            <a:r>
              <a:rPr lang="en-US" sz="1400" spc="-5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keys</a:t>
            </a:r>
            <a:r>
              <a:rPr lang="en-US" sz="1400" spc="-8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dirty="0">
                <a:solidFill>
                  <a:srgbClr val="0C0C0C"/>
                </a:solidFill>
                <a:latin typeface="Calibri Light"/>
                <a:cs typeface="Calibri Light"/>
              </a:rPr>
              <a:t>and</a:t>
            </a:r>
            <a:r>
              <a:rPr lang="en-US" sz="1400" spc="-2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dirty="0">
                <a:solidFill>
                  <a:srgbClr val="0C0C0C"/>
                </a:solidFill>
                <a:latin typeface="Calibri Light"/>
                <a:cs typeface="Calibri Light"/>
              </a:rPr>
              <a:t>4</a:t>
            </a:r>
            <a:r>
              <a:rPr lang="en-US" sz="1400" spc="-2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estimated</a:t>
            </a:r>
            <a:r>
              <a:rPr lang="en-US" sz="1400" spc="-5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emission</a:t>
            </a:r>
            <a:r>
              <a:rPr lang="en-US" sz="1400" spc="-4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scopes)</a:t>
            </a:r>
            <a:r>
              <a:rPr lang="en-US" sz="1400" spc="-11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dirty="0">
                <a:solidFill>
                  <a:srgbClr val="0C0C0C"/>
                </a:solidFill>
                <a:latin typeface="Calibri Light"/>
                <a:cs typeface="Calibri Light"/>
              </a:rPr>
              <a:t>and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690k </a:t>
            </a:r>
            <a:r>
              <a:rPr lang="en-US" sz="1400" spc="-25" dirty="0">
                <a:solidFill>
                  <a:srgbClr val="0C0C0C"/>
                </a:solidFill>
                <a:latin typeface="Calibri Light"/>
                <a:cs typeface="Calibri Light"/>
              </a:rPr>
              <a:t>observations,</a:t>
            </a:r>
            <a:r>
              <a:rPr lang="en-US" sz="1400" spc="-7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covering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 47k</a:t>
            </a:r>
            <a:r>
              <a:rPr lang="en-US" sz="1400" spc="-3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companies</a:t>
            </a:r>
            <a:r>
              <a:rPr lang="en-US" sz="1400" spc="-7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over</a:t>
            </a:r>
            <a:r>
              <a:rPr lang="en-US" sz="1400" spc="-1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dirty="0">
                <a:solidFill>
                  <a:srgbClr val="0C0C0C"/>
                </a:solidFill>
                <a:latin typeface="Calibri Light"/>
                <a:cs typeface="Calibri Light"/>
              </a:rPr>
              <a:t>19</a:t>
            </a:r>
            <a:r>
              <a:rPr lang="en-US" sz="1400" spc="-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years</a:t>
            </a:r>
            <a:r>
              <a:rPr lang="en-US" sz="1400" spc="-6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(2005</a:t>
            </a:r>
            <a:r>
              <a:rPr lang="en-US" sz="1400" spc="-3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dirty="0">
                <a:solidFill>
                  <a:srgbClr val="0C0C0C"/>
                </a:solidFill>
                <a:latin typeface="Calibri Light"/>
                <a:cs typeface="Calibri Light"/>
              </a:rPr>
              <a:t>–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2024).</a:t>
            </a:r>
            <a:endParaRPr lang="en-US" sz="1400" dirty="0">
              <a:latin typeface="Calibri Light"/>
              <a:cs typeface="Calibri Light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6200" y="8435975"/>
            <a:ext cx="1420495" cy="279400"/>
          </a:xfrm>
          <a:custGeom>
            <a:avLst/>
            <a:gdLst/>
            <a:ahLst/>
            <a:cxnLst/>
            <a:rect l="l" t="t" r="r" b="b"/>
            <a:pathLst>
              <a:path w="1420495" h="279400">
                <a:moveTo>
                  <a:pt x="1374775" y="0"/>
                </a:moveTo>
                <a:lnTo>
                  <a:pt x="45719" y="0"/>
                </a:lnTo>
                <a:lnTo>
                  <a:pt x="27939" y="3174"/>
                </a:lnTo>
                <a:lnTo>
                  <a:pt x="13334" y="13334"/>
                </a:lnTo>
                <a:lnTo>
                  <a:pt x="3809" y="27939"/>
                </a:lnTo>
                <a:lnTo>
                  <a:pt x="0" y="46354"/>
                </a:lnTo>
                <a:lnTo>
                  <a:pt x="0" y="233044"/>
                </a:lnTo>
                <a:lnTo>
                  <a:pt x="3809" y="251459"/>
                </a:lnTo>
                <a:lnTo>
                  <a:pt x="13334" y="266064"/>
                </a:lnTo>
                <a:lnTo>
                  <a:pt x="27939" y="276224"/>
                </a:lnTo>
                <a:lnTo>
                  <a:pt x="45719" y="279399"/>
                </a:lnTo>
                <a:lnTo>
                  <a:pt x="1374775" y="279399"/>
                </a:lnTo>
                <a:lnTo>
                  <a:pt x="1392555" y="276224"/>
                </a:lnTo>
                <a:lnTo>
                  <a:pt x="1407160" y="266064"/>
                </a:lnTo>
                <a:lnTo>
                  <a:pt x="1416685" y="251459"/>
                </a:lnTo>
                <a:lnTo>
                  <a:pt x="1420495" y="233044"/>
                </a:lnTo>
                <a:lnTo>
                  <a:pt x="1420495" y="46354"/>
                </a:lnTo>
                <a:lnTo>
                  <a:pt x="1416685" y="27939"/>
                </a:lnTo>
                <a:lnTo>
                  <a:pt x="1407160" y="13334"/>
                </a:lnTo>
                <a:lnTo>
                  <a:pt x="1392555" y="3174"/>
                </a:lnTo>
                <a:lnTo>
                  <a:pt x="1374775" y="0"/>
                </a:lnTo>
                <a:close/>
              </a:path>
            </a:pathLst>
          </a:custGeom>
          <a:solidFill>
            <a:srgbClr val="1C52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72260" y="8435975"/>
            <a:ext cx="1418590" cy="279400"/>
          </a:xfrm>
          <a:custGeom>
            <a:avLst/>
            <a:gdLst/>
            <a:ahLst/>
            <a:cxnLst/>
            <a:rect l="l" t="t" r="r" b="b"/>
            <a:pathLst>
              <a:path w="1418589" h="279400">
                <a:moveTo>
                  <a:pt x="1372870" y="0"/>
                </a:moveTo>
                <a:lnTo>
                  <a:pt x="45720" y="0"/>
                </a:lnTo>
                <a:lnTo>
                  <a:pt x="27940" y="3174"/>
                </a:lnTo>
                <a:lnTo>
                  <a:pt x="13334" y="13334"/>
                </a:lnTo>
                <a:lnTo>
                  <a:pt x="3175" y="27939"/>
                </a:lnTo>
                <a:lnTo>
                  <a:pt x="0" y="46354"/>
                </a:lnTo>
                <a:lnTo>
                  <a:pt x="0" y="233044"/>
                </a:lnTo>
                <a:lnTo>
                  <a:pt x="3175" y="251459"/>
                </a:lnTo>
                <a:lnTo>
                  <a:pt x="13334" y="266064"/>
                </a:lnTo>
                <a:lnTo>
                  <a:pt x="27940" y="276224"/>
                </a:lnTo>
                <a:lnTo>
                  <a:pt x="45720" y="279399"/>
                </a:lnTo>
                <a:lnTo>
                  <a:pt x="1372870" y="279399"/>
                </a:lnTo>
                <a:lnTo>
                  <a:pt x="1390650" y="276224"/>
                </a:lnTo>
                <a:lnTo>
                  <a:pt x="1405255" y="266064"/>
                </a:lnTo>
                <a:lnTo>
                  <a:pt x="1415415" y="251459"/>
                </a:lnTo>
                <a:lnTo>
                  <a:pt x="1418590" y="233044"/>
                </a:lnTo>
                <a:lnTo>
                  <a:pt x="1418590" y="46354"/>
                </a:lnTo>
                <a:lnTo>
                  <a:pt x="1415415" y="27939"/>
                </a:lnTo>
                <a:lnTo>
                  <a:pt x="1405255" y="13334"/>
                </a:lnTo>
                <a:lnTo>
                  <a:pt x="1390650" y="3174"/>
                </a:lnTo>
                <a:lnTo>
                  <a:pt x="1372870" y="0"/>
                </a:lnTo>
                <a:close/>
              </a:path>
            </a:pathLst>
          </a:custGeom>
          <a:solidFill>
            <a:srgbClr val="2069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91439" y="7957566"/>
            <a:ext cx="2710815" cy="1449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lang="fr-FR" sz="1800" cap="small" dirty="0">
                <a:solidFill>
                  <a:srgbClr val="349EA8"/>
                </a:solidFill>
                <a:latin typeface="Calibri Light"/>
                <a:cs typeface="Calibri Light"/>
              </a:rPr>
              <a:t>Main</a:t>
            </a:r>
            <a:r>
              <a:rPr sz="1800" cap="small" spc="-50" dirty="0">
                <a:solidFill>
                  <a:srgbClr val="349EA8"/>
                </a:solidFill>
                <a:latin typeface="Calibri Light"/>
                <a:cs typeface="Calibri Light"/>
              </a:rPr>
              <a:t> </a:t>
            </a:r>
            <a:r>
              <a:rPr sz="1800" cap="small" dirty="0">
                <a:solidFill>
                  <a:srgbClr val="349EA8"/>
                </a:solidFill>
                <a:latin typeface="Calibri Light"/>
                <a:cs typeface="Calibri Light"/>
              </a:rPr>
              <a:t>list</a:t>
            </a:r>
            <a:r>
              <a:rPr sz="1800" cap="small" spc="-5" dirty="0">
                <a:solidFill>
                  <a:srgbClr val="349EA8"/>
                </a:solidFill>
                <a:latin typeface="Calibri Light"/>
                <a:cs typeface="Calibri Light"/>
              </a:rPr>
              <a:t> </a:t>
            </a:r>
            <a:r>
              <a:rPr sz="1800" cap="small" dirty="0">
                <a:solidFill>
                  <a:srgbClr val="349EA8"/>
                </a:solidFill>
                <a:latin typeface="Calibri Light"/>
                <a:cs typeface="Calibri Light"/>
              </a:rPr>
              <a:t>of</a:t>
            </a:r>
            <a:r>
              <a:rPr sz="1800" cap="small" spc="-15" dirty="0">
                <a:solidFill>
                  <a:srgbClr val="349EA8"/>
                </a:solidFill>
                <a:latin typeface="Calibri Light"/>
                <a:cs typeface="Calibri Light"/>
              </a:rPr>
              <a:t> </a:t>
            </a:r>
            <a:r>
              <a:rPr sz="1800" cap="small" spc="-10" dirty="0">
                <a:solidFill>
                  <a:srgbClr val="349EA8"/>
                </a:solidFill>
                <a:latin typeface="Calibri Light"/>
                <a:cs typeface="Calibri Light"/>
              </a:rPr>
              <a:t>items</a:t>
            </a:r>
            <a:endParaRPr sz="1800" dirty="0">
              <a:latin typeface="Calibri Light"/>
              <a:cs typeface="Calibri Light"/>
            </a:endParaRPr>
          </a:p>
          <a:p>
            <a:pPr marL="298450" marR="5080" indent="-32384">
              <a:lnSpc>
                <a:spcPct val="211800"/>
              </a:lnSpc>
              <a:spcBef>
                <a:spcPts val="340"/>
              </a:spcBef>
              <a:tabLst>
                <a:tab pos="1710055" algn="l"/>
                <a:tab pos="2065020" algn="l"/>
              </a:tabLst>
            </a:pPr>
            <a:r>
              <a:rPr sz="1100" spc="-20" dirty="0">
                <a:solidFill>
                  <a:srgbClr val="FFFFFF"/>
                </a:solidFill>
                <a:latin typeface="Calibri Light"/>
                <a:cs typeface="Calibri Light"/>
              </a:rPr>
              <a:t>Company</a:t>
            </a:r>
            <a:r>
              <a:rPr sz="1100" spc="-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Calibri Light"/>
                <a:cs typeface="Calibri Light"/>
              </a:rPr>
              <a:t>name</a:t>
            </a:r>
            <a:r>
              <a:rPr sz="1100" dirty="0">
                <a:solidFill>
                  <a:srgbClr val="FFFFFF"/>
                </a:solidFill>
                <a:latin typeface="Calibri Light"/>
                <a:cs typeface="Calibri Light"/>
              </a:rPr>
              <a:t>		</a:t>
            </a:r>
            <a:r>
              <a:rPr sz="1100" spc="-20" dirty="0">
                <a:solidFill>
                  <a:srgbClr val="FFFFFF"/>
                </a:solidFill>
                <a:latin typeface="Calibri Light"/>
                <a:cs typeface="Calibri Light"/>
              </a:rPr>
              <a:t>Year </a:t>
            </a:r>
            <a:r>
              <a:rPr sz="1100" dirty="0">
                <a:solidFill>
                  <a:srgbClr val="FFFFFF"/>
                </a:solidFill>
                <a:latin typeface="Calibri Light"/>
                <a:cs typeface="Calibri Light"/>
              </a:rPr>
              <a:t>Country</a:t>
            </a:r>
            <a:r>
              <a:rPr sz="1100" spc="-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100" dirty="0">
                <a:solidFill>
                  <a:srgbClr val="FFFFFF"/>
                </a:solidFill>
                <a:latin typeface="Calibri Light"/>
                <a:cs typeface="Calibri Light"/>
              </a:rPr>
              <a:t>of</a:t>
            </a:r>
            <a:r>
              <a:rPr sz="1100" spc="-4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Calibri Light"/>
                <a:cs typeface="Calibri Light"/>
              </a:rPr>
              <a:t>HQ</a:t>
            </a:r>
            <a:r>
              <a:rPr sz="1100" dirty="0">
                <a:solidFill>
                  <a:srgbClr val="FFFFFF"/>
                </a:solidFill>
                <a:latin typeface="Calibri Light"/>
                <a:cs typeface="Calibri Light"/>
              </a:rPr>
              <a:t>	</a:t>
            </a:r>
            <a:r>
              <a:rPr sz="1100" spc="-20" dirty="0">
                <a:solidFill>
                  <a:srgbClr val="FFFFFF"/>
                </a:solidFill>
                <a:latin typeface="Calibri Light"/>
                <a:cs typeface="Calibri Light"/>
              </a:rPr>
              <a:t>Scope</a:t>
            </a:r>
            <a:r>
              <a:rPr sz="1100" spc="-6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Calibri Light"/>
                <a:cs typeface="Calibri Light"/>
              </a:rPr>
              <a:t>1</a:t>
            </a:r>
            <a:r>
              <a:rPr sz="1100" spc="-7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Calibri Light"/>
                <a:cs typeface="Calibri Light"/>
              </a:rPr>
              <a:t>emissions</a:t>
            </a:r>
            <a:endParaRPr sz="1100" dirty="0">
              <a:latin typeface="Calibri Light"/>
              <a:cs typeface="Calibri Light"/>
            </a:endParaRPr>
          </a:p>
          <a:p>
            <a:pPr marL="91440">
              <a:lnSpc>
                <a:spcPct val="100000"/>
              </a:lnSpc>
              <a:spcBef>
                <a:spcPts val="955"/>
              </a:spcBef>
            </a:pPr>
            <a:r>
              <a:rPr sz="1800" cap="small" spc="-10" dirty="0">
                <a:solidFill>
                  <a:srgbClr val="349EA8"/>
                </a:solidFill>
                <a:latin typeface="Calibri Light"/>
                <a:cs typeface="Calibri Light"/>
              </a:rPr>
              <a:t>Pricing</a:t>
            </a:r>
            <a:endParaRPr sz="1800" dirty="0">
              <a:latin typeface="Calibri Light"/>
              <a:cs typeface="Calibri Light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068954" y="8435975"/>
            <a:ext cx="1416685" cy="279400"/>
          </a:xfrm>
          <a:custGeom>
            <a:avLst/>
            <a:gdLst/>
            <a:ahLst/>
            <a:cxnLst/>
            <a:rect l="l" t="t" r="r" b="b"/>
            <a:pathLst>
              <a:path w="1416685" h="279400">
                <a:moveTo>
                  <a:pt x="1370965" y="0"/>
                </a:moveTo>
                <a:lnTo>
                  <a:pt x="45719" y="0"/>
                </a:lnTo>
                <a:lnTo>
                  <a:pt x="27939" y="3174"/>
                </a:lnTo>
                <a:lnTo>
                  <a:pt x="13334" y="13334"/>
                </a:lnTo>
                <a:lnTo>
                  <a:pt x="3175" y="27939"/>
                </a:lnTo>
                <a:lnTo>
                  <a:pt x="0" y="46354"/>
                </a:lnTo>
                <a:lnTo>
                  <a:pt x="0" y="233044"/>
                </a:lnTo>
                <a:lnTo>
                  <a:pt x="3175" y="251459"/>
                </a:lnTo>
                <a:lnTo>
                  <a:pt x="13334" y="266064"/>
                </a:lnTo>
                <a:lnTo>
                  <a:pt x="27939" y="276224"/>
                </a:lnTo>
                <a:lnTo>
                  <a:pt x="45719" y="279399"/>
                </a:lnTo>
                <a:lnTo>
                  <a:pt x="1370965" y="279399"/>
                </a:lnTo>
                <a:lnTo>
                  <a:pt x="1388745" y="276224"/>
                </a:lnTo>
                <a:lnTo>
                  <a:pt x="1403349" y="266064"/>
                </a:lnTo>
                <a:lnTo>
                  <a:pt x="1413509" y="251459"/>
                </a:lnTo>
                <a:lnTo>
                  <a:pt x="1416684" y="233044"/>
                </a:lnTo>
                <a:lnTo>
                  <a:pt x="1416684" y="46354"/>
                </a:lnTo>
                <a:lnTo>
                  <a:pt x="1413509" y="27939"/>
                </a:lnTo>
                <a:lnTo>
                  <a:pt x="1403349" y="13334"/>
                </a:lnTo>
                <a:lnTo>
                  <a:pt x="1388745" y="3174"/>
                </a:lnTo>
                <a:lnTo>
                  <a:pt x="1370965" y="0"/>
                </a:lnTo>
                <a:close/>
              </a:path>
            </a:pathLst>
          </a:custGeom>
          <a:solidFill>
            <a:srgbClr val="2C85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596766" y="8462010"/>
            <a:ext cx="3619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Calibri Light"/>
                <a:cs typeface="Calibri Light"/>
              </a:rPr>
              <a:t>Ticker</a:t>
            </a:r>
            <a:endParaRPr sz="1100" dirty="0">
              <a:latin typeface="Calibri Light"/>
              <a:cs typeface="Calibri Light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565650" y="8435975"/>
            <a:ext cx="1417320" cy="279400"/>
          </a:xfrm>
          <a:custGeom>
            <a:avLst/>
            <a:gdLst/>
            <a:ahLst/>
            <a:cxnLst/>
            <a:rect l="l" t="t" r="r" b="b"/>
            <a:pathLst>
              <a:path w="1417320" h="279400">
                <a:moveTo>
                  <a:pt x="1371600" y="0"/>
                </a:moveTo>
                <a:lnTo>
                  <a:pt x="46354" y="0"/>
                </a:lnTo>
                <a:lnTo>
                  <a:pt x="27939" y="3174"/>
                </a:lnTo>
                <a:lnTo>
                  <a:pt x="13970" y="13334"/>
                </a:lnTo>
                <a:lnTo>
                  <a:pt x="3810" y="27939"/>
                </a:lnTo>
                <a:lnTo>
                  <a:pt x="0" y="46354"/>
                </a:lnTo>
                <a:lnTo>
                  <a:pt x="0" y="233044"/>
                </a:lnTo>
                <a:lnTo>
                  <a:pt x="3810" y="251459"/>
                </a:lnTo>
                <a:lnTo>
                  <a:pt x="13970" y="266064"/>
                </a:lnTo>
                <a:lnTo>
                  <a:pt x="27939" y="276224"/>
                </a:lnTo>
                <a:lnTo>
                  <a:pt x="46354" y="279399"/>
                </a:lnTo>
                <a:lnTo>
                  <a:pt x="1371600" y="279399"/>
                </a:lnTo>
                <a:lnTo>
                  <a:pt x="1389379" y="276224"/>
                </a:lnTo>
                <a:lnTo>
                  <a:pt x="1403985" y="266064"/>
                </a:lnTo>
                <a:lnTo>
                  <a:pt x="1413510" y="251459"/>
                </a:lnTo>
                <a:lnTo>
                  <a:pt x="1417320" y="233044"/>
                </a:lnTo>
                <a:lnTo>
                  <a:pt x="1417320" y="46354"/>
                </a:lnTo>
                <a:lnTo>
                  <a:pt x="1413510" y="27939"/>
                </a:lnTo>
                <a:lnTo>
                  <a:pt x="1403985" y="13334"/>
                </a:lnTo>
                <a:lnTo>
                  <a:pt x="1389379" y="3174"/>
                </a:lnTo>
                <a:lnTo>
                  <a:pt x="1371600" y="0"/>
                </a:lnTo>
                <a:close/>
              </a:path>
            </a:pathLst>
          </a:custGeom>
          <a:solidFill>
            <a:srgbClr val="9C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049392" y="8462010"/>
            <a:ext cx="45465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Calibri Light"/>
                <a:cs typeface="Calibri Light"/>
              </a:rPr>
              <a:t>LEI/CICI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060440" y="8435975"/>
            <a:ext cx="1418590" cy="279400"/>
          </a:xfrm>
          <a:custGeom>
            <a:avLst/>
            <a:gdLst/>
            <a:ahLst/>
            <a:cxnLst/>
            <a:rect l="l" t="t" r="r" b="b"/>
            <a:pathLst>
              <a:path w="1418590" h="279400">
                <a:moveTo>
                  <a:pt x="1372869" y="0"/>
                </a:moveTo>
                <a:lnTo>
                  <a:pt x="45720" y="0"/>
                </a:lnTo>
                <a:lnTo>
                  <a:pt x="27939" y="3174"/>
                </a:lnTo>
                <a:lnTo>
                  <a:pt x="13335" y="13334"/>
                </a:lnTo>
                <a:lnTo>
                  <a:pt x="3175" y="27939"/>
                </a:lnTo>
                <a:lnTo>
                  <a:pt x="0" y="46354"/>
                </a:lnTo>
                <a:lnTo>
                  <a:pt x="0" y="233044"/>
                </a:lnTo>
                <a:lnTo>
                  <a:pt x="3175" y="251459"/>
                </a:lnTo>
                <a:lnTo>
                  <a:pt x="13335" y="266064"/>
                </a:lnTo>
                <a:lnTo>
                  <a:pt x="27939" y="276224"/>
                </a:lnTo>
                <a:lnTo>
                  <a:pt x="45720" y="279399"/>
                </a:lnTo>
                <a:lnTo>
                  <a:pt x="1372869" y="279399"/>
                </a:lnTo>
                <a:lnTo>
                  <a:pt x="1390650" y="276224"/>
                </a:lnTo>
                <a:lnTo>
                  <a:pt x="1405255" y="266064"/>
                </a:lnTo>
                <a:lnTo>
                  <a:pt x="1414780" y="251459"/>
                </a:lnTo>
                <a:lnTo>
                  <a:pt x="1418589" y="233044"/>
                </a:lnTo>
                <a:lnTo>
                  <a:pt x="1418589" y="46354"/>
                </a:lnTo>
                <a:lnTo>
                  <a:pt x="1414780" y="27939"/>
                </a:lnTo>
                <a:lnTo>
                  <a:pt x="1405255" y="13334"/>
                </a:lnTo>
                <a:lnTo>
                  <a:pt x="1390650" y="3174"/>
                </a:lnTo>
                <a:lnTo>
                  <a:pt x="1372869" y="0"/>
                </a:lnTo>
                <a:close/>
              </a:path>
            </a:pathLst>
          </a:custGeom>
          <a:solidFill>
            <a:srgbClr val="C8EB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631685" y="8462010"/>
            <a:ext cx="24637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0" dirty="0">
                <a:latin typeface="Calibri Light"/>
                <a:cs typeface="Calibri Light"/>
              </a:rPr>
              <a:t>ISIN</a:t>
            </a:r>
            <a:endParaRPr sz="1100">
              <a:latin typeface="Calibri Light"/>
              <a:cs typeface="Calibri Light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185420" y="9527540"/>
            <a:ext cx="3589020" cy="763270"/>
            <a:chOff x="185420" y="9527540"/>
            <a:chExt cx="3589020" cy="763270"/>
          </a:xfrm>
        </p:grpSpPr>
        <p:sp>
          <p:nvSpPr>
            <p:cNvPr id="44" name="object 44"/>
            <p:cNvSpPr/>
            <p:nvPr/>
          </p:nvSpPr>
          <p:spPr>
            <a:xfrm>
              <a:off x="266700" y="9527540"/>
              <a:ext cx="1583690" cy="755650"/>
            </a:xfrm>
            <a:custGeom>
              <a:avLst/>
              <a:gdLst/>
              <a:ahLst/>
              <a:cxnLst/>
              <a:rect l="l" t="t" r="r" b="b"/>
              <a:pathLst>
                <a:path w="1583689" h="755650">
                  <a:moveTo>
                    <a:pt x="1583689" y="0"/>
                  </a:moveTo>
                  <a:lnTo>
                    <a:pt x="0" y="0"/>
                  </a:lnTo>
                  <a:lnTo>
                    <a:pt x="0" y="755649"/>
                  </a:lnTo>
                  <a:lnTo>
                    <a:pt x="1583689" y="755649"/>
                  </a:lnTo>
                  <a:lnTo>
                    <a:pt x="1583689" y="0"/>
                  </a:lnTo>
                  <a:close/>
                </a:path>
              </a:pathLst>
            </a:custGeom>
            <a:solidFill>
              <a:srgbClr val="DEF3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110740" y="9535160"/>
              <a:ext cx="1583690" cy="755650"/>
            </a:xfrm>
            <a:custGeom>
              <a:avLst/>
              <a:gdLst/>
              <a:ahLst/>
              <a:cxnLst/>
              <a:rect l="l" t="t" r="r" b="b"/>
              <a:pathLst>
                <a:path w="1583689" h="755650">
                  <a:moveTo>
                    <a:pt x="1583689" y="0"/>
                  </a:moveTo>
                  <a:lnTo>
                    <a:pt x="0" y="0"/>
                  </a:lnTo>
                  <a:lnTo>
                    <a:pt x="0" y="755650"/>
                  </a:lnTo>
                  <a:lnTo>
                    <a:pt x="1583689" y="755650"/>
                  </a:lnTo>
                  <a:lnTo>
                    <a:pt x="1583689" y="0"/>
                  </a:lnTo>
                  <a:close/>
                </a:path>
              </a:pathLst>
            </a:custGeom>
            <a:solidFill>
              <a:srgbClr val="9CD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88595" y="9836785"/>
              <a:ext cx="3582670" cy="397510"/>
            </a:xfrm>
            <a:custGeom>
              <a:avLst/>
              <a:gdLst/>
              <a:ahLst/>
              <a:cxnLst/>
              <a:rect l="l" t="t" r="r" b="b"/>
              <a:pathLst>
                <a:path w="3582670" h="397509">
                  <a:moveTo>
                    <a:pt x="0" y="397510"/>
                  </a:moveTo>
                  <a:lnTo>
                    <a:pt x="3582670" y="397510"/>
                  </a:lnTo>
                  <a:lnTo>
                    <a:pt x="3582670" y="0"/>
                  </a:lnTo>
                  <a:lnTo>
                    <a:pt x="0" y="0"/>
                  </a:lnTo>
                  <a:lnTo>
                    <a:pt x="0" y="397510"/>
                  </a:lnTo>
                  <a:close/>
                </a:path>
              </a:pathLst>
            </a:custGeom>
            <a:ln w="6350">
              <a:solidFill>
                <a:srgbClr val="9FAC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843076" y="9910064"/>
            <a:ext cx="44830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C0C0C"/>
                </a:solidFill>
                <a:latin typeface="Calibri"/>
                <a:cs typeface="Calibri"/>
              </a:rPr>
              <a:t>1</a:t>
            </a:r>
            <a:r>
              <a:rPr sz="1200" spc="-5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fr-FR" sz="1200" spc="-25" dirty="0">
                <a:solidFill>
                  <a:srgbClr val="0C0C0C"/>
                </a:solidFill>
                <a:latin typeface="Calibri"/>
                <a:cs typeface="Calibri"/>
              </a:rPr>
              <a:t>2</a:t>
            </a:r>
            <a:r>
              <a:rPr sz="1200" spc="-25" dirty="0">
                <a:solidFill>
                  <a:srgbClr val="0C0C0C"/>
                </a:solidFill>
                <a:latin typeface="Calibri"/>
                <a:cs typeface="Calibri"/>
              </a:rPr>
              <a:t>00</a:t>
            </a:r>
            <a:r>
              <a:rPr sz="1200" spc="-7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sz="1200" spc="-60" dirty="0">
                <a:solidFill>
                  <a:srgbClr val="0C0C0C"/>
                </a:solidFill>
                <a:latin typeface="Calibri"/>
                <a:cs typeface="Calibri"/>
              </a:rPr>
              <a:t>€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559430" y="9935972"/>
            <a:ext cx="7131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solidFill>
                  <a:srgbClr val="0C0C0C"/>
                </a:solidFill>
                <a:latin typeface="Calibri"/>
                <a:cs typeface="Calibri"/>
              </a:rPr>
              <a:t>On</a:t>
            </a:r>
            <a:r>
              <a:rPr sz="1200" spc="-75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0C0C0C"/>
                </a:solidFill>
                <a:latin typeface="Calibri"/>
                <a:cs typeface="Calibri"/>
              </a:rPr>
              <a:t>demand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70408" y="9565640"/>
            <a:ext cx="31146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68475" algn="l"/>
              </a:tabLst>
            </a:pPr>
            <a:r>
              <a:rPr sz="1800" b="1" i="1" spc="-67" baseline="2314" dirty="0">
                <a:solidFill>
                  <a:srgbClr val="0C0C0C"/>
                </a:solidFill>
                <a:latin typeface="Calibri"/>
                <a:cs typeface="Calibri"/>
              </a:rPr>
              <a:t>Research</a:t>
            </a:r>
            <a:r>
              <a:rPr sz="1800" b="1" i="1" spc="-30" baseline="2314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sz="1800" b="1" i="1" spc="-15" baseline="2314" dirty="0">
                <a:solidFill>
                  <a:srgbClr val="0C0C0C"/>
                </a:solidFill>
                <a:latin typeface="Calibri"/>
                <a:cs typeface="Calibri"/>
              </a:rPr>
              <a:t>programs</a:t>
            </a:r>
            <a:r>
              <a:rPr sz="1800" b="1" i="1" baseline="2314" dirty="0">
                <a:solidFill>
                  <a:srgbClr val="0C0C0C"/>
                </a:solidFill>
                <a:latin typeface="Calibri"/>
                <a:cs typeface="Calibri"/>
              </a:rPr>
              <a:t>	</a:t>
            </a:r>
            <a:r>
              <a:rPr sz="1200" b="1" i="1" spc="-40" dirty="0">
                <a:solidFill>
                  <a:srgbClr val="0C0C0C"/>
                </a:solidFill>
                <a:latin typeface="Calibri"/>
                <a:cs typeface="Calibri"/>
              </a:rPr>
              <a:t>Commercial</a:t>
            </a:r>
            <a:r>
              <a:rPr sz="1200" b="1" i="1" spc="-1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sz="1200" b="1" i="1" spc="-20" dirty="0">
                <a:solidFill>
                  <a:srgbClr val="0C0C0C"/>
                </a:solidFill>
                <a:latin typeface="Calibri"/>
                <a:cs typeface="Calibri"/>
              </a:rPr>
              <a:t>programs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4020184" y="9539287"/>
            <a:ext cx="3451860" cy="655955"/>
            <a:chOff x="4020184" y="9539287"/>
            <a:chExt cx="3451860" cy="655955"/>
          </a:xfrm>
        </p:grpSpPr>
        <p:sp>
          <p:nvSpPr>
            <p:cNvPr id="51" name="object 51"/>
            <p:cNvSpPr/>
            <p:nvPr/>
          </p:nvSpPr>
          <p:spPr>
            <a:xfrm>
              <a:off x="4341494" y="9544050"/>
              <a:ext cx="3125470" cy="646430"/>
            </a:xfrm>
            <a:custGeom>
              <a:avLst/>
              <a:gdLst/>
              <a:ahLst/>
              <a:cxnLst/>
              <a:rect l="l" t="t" r="r" b="b"/>
              <a:pathLst>
                <a:path w="3125470" h="646429">
                  <a:moveTo>
                    <a:pt x="0" y="646429"/>
                  </a:moveTo>
                  <a:lnTo>
                    <a:pt x="3125470" y="646429"/>
                  </a:lnTo>
                  <a:lnTo>
                    <a:pt x="3125470" y="0"/>
                  </a:lnTo>
                  <a:lnTo>
                    <a:pt x="0" y="0"/>
                  </a:lnTo>
                  <a:lnTo>
                    <a:pt x="0" y="646429"/>
                  </a:lnTo>
                  <a:close/>
                </a:path>
              </a:pathLst>
            </a:custGeom>
            <a:ln w="9525">
              <a:solidFill>
                <a:srgbClr val="3399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020184" y="9638664"/>
              <a:ext cx="370205" cy="371475"/>
            </a:xfrm>
            <a:custGeom>
              <a:avLst/>
              <a:gdLst/>
              <a:ahLst/>
              <a:cxnLst/>
              <a:rect l="l" t="t" r="r" b="b"/>
              <a:pathLst>
                <a:path w="370204" h="371475">
                  <a:moveTo>
                    <a:pt x="192404" y="0"/>
                  </a:moveTo>
                  <a:lnTo>
                    <a:pt x="141604" y="6984"/>
                  </a:lnTo>
                  <a:lnTo>
                    <a:pt x="95250" y="25399"/>
                  </a:lnTo>
                  <a:lnTo>
                    <a:pt x="56514" y="54609"/>
                  </a:lnTo>
                  <a:lnTo>
                    <a:pt x="26669" y="92074"/>
                  </a:lnTo>
                  <a:lnTo>
                    <a:pt x="6985" y="136524"/>
                  </a:lnTo>
                  <a:lnTo>
                    <a:pt x="0" y="186054"/>
                  </a:lnTo>
                  <a:lnTo>
                    <a:pt x="6985" y="235584"/>
                  </a:lnTo>
                  <a:lnTo>
                    <a:pt x="26669" y="280034"/>
                  </a:lnTo>
                  <a:lnTo>
                    <a:pt x="56514" y="317499"/>
                  </a:lnTo>
                  <a:lnTo>
                    <a:pt x="95250" y="346074"/>
                  </a:lnTo>
                  <a:lnTo>
                    <a:pt x="141604" y="365124"/>
                  </a:lnTo>
                  <a:lnTo>
                    <a:pt x="192404" y="371474"/>
                  </a:lnTo>
                  <a:lnTo>
                    <a:pt x="243839" y="365124"/>
                  </a:lnTo>
                  <a:lnTo>
                    <a:pt x="290194" y="346074"/>
                  </a:lnTo>
                  <a:lnTo>
                    <a:pt x="321310" y="322579"/>
                  </a:lnTo>
                  <a:lnTo>
                    <a:pt x="142239" y="322579"/>
                  </a:lnTo>
                  <a:lnTo>
                    <a:pt x="142239" y="293369"/>
                  </a:lnTo>
                  <a:lnTo>
                    <a:pt x="177800" y="293369"/>
                  </a:lnTo>
                  <a:lnTo>
                    <a:pt x="177800" y="146684"/>
                  </a:lnTo>
                  <a:lnTo>
                    <a:pt x="147319" y="146684"/>
                  </a:lnTo>
                  <a:lnTo>
                    <a:pt x="147319" y="117474"/>
                  </a:lnTo>
                  <a:lnTo>
                    <a:pt x="370204" y="117474"/>
                  </a:lnTo>
                  <a:lnTo>
                    <a:pt x="361314" y="97789"/>
                  </a:lnTo>
                  <a:lnTo>
                    <a:pt x="182879" y="97789"/>
                  </a:lnTo>
                  <a:lnTo>
                    <a:pt x="172719" y="95884"/>
                  </a:lnTo>
                  <a:lnTo>
                    <a:pt x="164464" y="90804"/>
                  </a:lnTo>
                  <a:lnTo>
                    <a:pt x="159385" y="83184"/>
                  </a:lnTo>
                  <a:lnTo>
                    <a:pt x="157479" y="73659"/>
                  </a:lnTo>
                  <a:lnTo>
                    <a:pt x="159385" y="64134"/>
                  </a:lnTo>
                  <a:lnTo>
                    <a:pt x="164464" y="55879"/>
                  </a:lnTo>
                  <a:lnTo>
                    <a:pt x="172719" y="50799"/>
                  </a:lnTo>
                  <a:lnTo>
                    <a:pt x="182879" y="48894"/>
                  </a:lnTo>
                  <a:lnTo>
                    <a:pt x="321310" y="48894"/>
                  </a:lnTo>
                  <a:lnTo>
                    <a:pt x="290194" y="25399"/>
                  </a:lnTo>
                  <a:lnTo>
                    <a:pt x="243839" y="6984"/>
                  </a:lnTo>
                  <a:lnTo>
                    <a:pt x="192404" y="0"/>
                  </a:lnTo>
                  <a:close/>
                </a:path>
              </a:pathLst>
            </a:custGeom>
            <a:solidFill>
              <a:srgbClr val="33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27829" y="9756140"/>
              <a:ext cx="177800" cy="205739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4202429" y="9687560"/>
              <a:ext cx="178435" cy="48895"/>
            </a:xfrm>
            <a:custGeom>
              <a:avLst/>
              <a:gdLst/>
              <a:ahLst/>
              <a:cxnLst/>
              <a:rect l="l" t="t" r="r" b="b"/>
              <a:pathLst>
                <a:path w="178435" h="48895">
                  <a:moveTo>
                    <a:pt x="138430" y="0"/>
                  </a:moveTo>
                  <a:lnTo>
                    <a:pt x="0" y="0"/>
                  </a:lnTo>
                  <a:lnTo>
                    <a:pt x="9525" y="1905"/>
                  </a:lnTo>
                  <a:lnTo>
                    <a:pt x="17780" y="6985"/>
                  </a:lnTo>
                  <a:lnTo>
                    <a:pt x="22860" y="15240"/>
                  </a:lnTo>
                  <a:lnTo>
                    <a:pt x="24765" y="24765"/>
                  </a:lnTo>
                  <a:lnTo>
                    <a:pt x="22860" y="34290"/>
                  </a:lnTo>
                  <a:lnTo>
                    <a:pt x="17780" y="41910"/>
                  </a:lnTo>
                  <a:lnTo>
                    <a:pt x="9525" y="46990"/>
                  </a:lnTo>
                  <a:lnTo>
                    <a:pt x="0" y="48895"/>
                  </a:lnTo>
                  <a:lnTo>
                    <a:pt x="178435" y="48895"/>
                  </a:lnTo>
                  <a:lnTo>
                    <a:pt x="175895" y="43180"/>
                  </a:lnTo>
                  <a:lnTo>
                    <a:pt x="146050" y="5715"/>
                  </a:lnTo>
                  <a:lnTo>
                    <a:pt x="138430" y="0"/>
                  </a:lnTo>
                  <a:close/>
                </a:path>
              </a:pathLst>
            </a:custGeom>
            <a:solidFill>
              <a:srgbClr val="33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4421504" y="9532111"/>
            <a:ext cx="2680970" cy="6096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61290" indent="-148590">
              <a:lnSpc>
                <a:spcPct val="100000"/>
              </a:lnSpc>
              <a:spcBef>
                <a:spcPts val="195"/>
              </a:spcBef>
              <a:buChar char="-"/>
              <a:tabLst>
                <a:tab pos="161290" algn="l"/>
              </a:tabLst>
            </a:pPr>
            <a:r>
              <a:rPr sz="1200" spc="-35" dirty="0">
                <a:latin typeface="Calibri Light"/>
                <a:cs typeface="Calibri Light"/>
              </a:rPr>
              <a:t>Tailored made</a:t>
            </a:r>
            <a:r>
              <a:rPr sz="1200" spc="-25" dirty="0">
                <a:latin typeface="Calibri Light"/>
                <a:cs typeface="Calibri Light"/>
              </a:rPr>
              <a:t> </a:t>
            </a:r>
            <a:r>
              <a:rPr sz="1200" spc="-40" dirty="0">
                <a:latin typeface="Calibri Light"/>
                <a:cs typeface="Calibri Light"/>
              </a:rPr>
              <a:t>contract</a:t>
            </a:r>
            <a:r>
              <a:rPr sz="1200" spc="-30" dirty="0">
                <a:latin typeface="Calibri Light"/>
                <a:cs typeface="Calibri Light"/>
              </a:rPr>
              <a:t> </a:t>
            </a:r>
            <a:r>
              <a:rPr sz="1200" spc="-10" dirty="0">
                <a:latin typeface="Calibri Light"/>
                <a:cs typeface="Calibri Light"/>
              </a:rPr>
              <a:t>required</a:t>
            </a:r>
            <a:endParaRPr sz="1200">
              <a:latin typeface="Calibri Light"/>
              <a:cs typeface="Calibri Light"/>
            </a:endParaRPr>
          </a:p>
          <a:p>
            <a:pPr marL="161290" indent="-148590">
              <a:lnSpc>
                <a:spcPct val="100000"/>
              </a:lnSpc>
              <a:spcBef>
                <a:spcPts val="95"/>
              </a:spcBef>
              <a:buChar char="-"/>
              <a:tabLst>
                <a:tab pos="161290" algn="l"/>
              </a:tabLst>
            </a:pPr>
            <a:r>
              <a:rPr sz="1200" spc="-40" dirty="0">
                <a:latin typeface="Calibri Light"/>
                <a:cs typeface="Calibri Light"/>
              </a:rPr>
              <a:t>Access</a:t>
            </a:r>
            <a:r>
              <a:rPr sz="1200" spc="-75" dirty="0">
                <a:latin typeface="Calibri Light"/>
                <a:cs typeface="Calibri Light"/>
              </a:rPr>
              <a:t> </a:t>
            </a:r>
            <a:r>
              <a:rPr sz="1200" spc="-35" dirty="0">
                <a:latin typeface="Calibri Light"/>
                <a:cs typeface="Calibri Light"/>
              </a:rPr>
              <a:t>through</a:t>
            </a:r>
            <a:r>
              <a:rPr sz="1200" spc="-5" dirty="0">
                <a:latin typeface="Calibri Light"/>
                <a:cs typeface="Calibri Light"/>
              </a:rPr>
              <a:t> </a:t>
            </a:r>
            <a:r>
              <a:rPr sz="1200" spc="-30" dirty="0">
                <a:latin typeface="Calibri Light"/>
                <a:cs typeface="Calibri Light"/>
              </a:rPr>
              <a:t>dedicated</a:t>
            </a:r>
            <a:r>
              <a:rPr sz="1200" spc="20" dirty="0">
                <a:latin typeface="Calibri Light"/>
                <a:cs typeface="Calibri Light"/>
              </a:rPr>
              <a:t> </a:t>
            </a:r>
            <a:r>
              <a:rPr sz="1200" spc="-30" dirty="0">
                <a:latin typeface="Calibri Light"/>
                <a:cs typeface="Calibri Light"/>
              </a:rPr>
              <a:t>website</a:t>
            </a:r>
            <a:r>
              <a:rPr sz="1200" spc="-55" dirty="0">
                <a:latin typeface="Calibri Light"/>
                <a:cs typeface="Calibri Light"/>
              </a:rPr>
              <a:t> </a:t>
            </a:r>
            <a:r>
              <a:rPr sz="1200" spc="-25" dirty="0">
                <a:latin typeface="Calibri Light"/>
                <a:cs typeface="Calibri Light"/>
              </a:rPr>
              <a:t>and</a:t>
            </a:r>
            <a:r>
              <a:rPr sz="1200" spc="-35" dirty="0">
                <a:latin typeface="Calibri Light"/>
                <a:cs typeface="Calibri Light"/>
              </a:rPr>
              <a:t> </a:t>
            </a:r>
            <a:r>
              <a:rPr sz="1200" spc="-20" dirty="0">
                <a:latin typeface="Calibri Light"/>
                <a:cs typeface="Calibri Light"/>
              </a:rPr>
              <a:t>APIs</a:t>
            </a:r>
            <a:endParaRPr sz="1200">
              <a:latin typeface="Calibri Light"/>
              <a:cs typeface="Calibri Light"/>
            </a:endParaRPr>
          </a:p>
          <a:p>
            <a:pPr marL="161290" indent="-148590">
              <a:lnSpc>
                <a:spcPct val="100000"/>
              </a:lnSpc>
              <a:spcBef>
                <a:spcPts val="85"/>
              </a:spcBef>
              <a:buChar char="-"/>
              <a:tabLst>
                <a:tab pos="161290" algn="l"/>
              </a:tabLst>
            </a:pPr>
            <a:r>
              <a:rPr sz="1200" spc="-30" dirty="0">
                <a:latin typeface="Calibri Light"/>
                <a:cs typeface="Calibri Light"/>
              </a:rPr>
              <a:t>Data</a:t>
            </a:r>
            <a:r>
              <a:rPr sz="1200" spc="-35" dirty="0">
                <a:latin typeface="Calibri Light"/>
                <a:cs typeface="Calibri Light"/>
              </a:rPr>
              <a:t> handling </a:t>
            </a:r>
            <a:r>
              <a:rPr sz="1200" spc="-30" dirty="0">
                <a:latin typeface="Calibri Light"/>
                <a:cs typeface="Calibri Light"/>
              </a:rPr>
              <a:t>support</a:t>
            </a:r>
            <a:r>
              <a:rPr sz="1200" spc="20" dirty="0">
                <a:latin typeface="Calibri Light"/>
                <a:cs typeface="Calibri Light"/>
              </a:rPr>
              <a:t> </a:t>
            </a:r>
            <a:r>
              <a:rPr sz="1200" spc="-10" dirty="0">
                <a:latin typeface="Calibri Light"/>
                <a:cs typeface="Calibri Light"/>
              </a:rPr>
              <a:t>provided</a:t>
            </a:r>
            <a:endParaRPr sz="12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360</Words>
  <Application>Microsoft Office PowerPoint</Application>
  <PresentationFormat>Personnalisé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 MT</vt:lpstr>
      <vt:lpstr>Calibri</vt:lpstr>
      <vt:lpstr>Calibri Light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Brochure CGEE</dc:title>
  <dc:creator>HCcenter</dc:creator>
  <cp:lastModifiedBy>Mohamed Fahmaoui</cp:lastModifiedBy>
  <cp:revision>3</cp:revision>
  <dcterms:created xsi:type="dcterms:W3CDTF">2024-09-20T14:39:18Z</dcterms:created>
  <dcterms:modified xsi:type="dcterms:W3CDTF">2025-08-21T08:22:49Z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2024-09-20T00:00:00Z</vt:filetime>
  </property>
  <property fmtid="{D5CDD505-2E9C-101B-9397-08002B2CF9AE}" pid="5" name="Producer">
    <vt:lpwstr>www.ilovepdf.com</vt:lpwstr>
  </property>
</Properties>
</file>